
<file path=[Content_Types].xml><?xml version="1.0" encoding="utf-8"?>
<Types xmlns="http://schemas.openxmlformats.org/package/2006/content-types">
  <Default Extension="png" ContentType="image/png"/>
  <Default Extension="jpeg" ContentType="image/jpeg"/>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media6.mp4" ContentType="video/unknown"/>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9" r:id="rId15"/>
    <p:sldId id="270" r:id="rId16"/>
    <p:sldId id="271" r:id="rId17"/>
    <p:sldId id="272" r:id="rId18"/>
    <p:sldId id="273" r:id="rId19"/>
    <p:sldId id="274" r:id="rId20"/>
    <p:sldId id="275" r:id="rId21"/>
    <p:sldId id="276" r:id="rId22"/>
    <p:sldId id="277" r:id="rId23"/>
    <p:sldId id="302" r:id="rId24"/>
    <p:sldId id="303" r:id="rId25"/>
    <p:sldId id="304" r:id="rId26"/>
    <p:sldId id="278" r:id="rId27"/>
    <p:sldId id="279" r:id="rId28"/>
    <p:sldId id="280" r:id="rId29"/>
    <p:sldId id="281" r:id="rId30"/>
    <p:sldId id="282" r:id="rId31"/>
    <p:sldId id="283" r:id="rId32"/>
    <p:sldId id="305" r:id="rId33"/>
    <p:sldId id="306" r:id="rId34"/>
    <p:sldId id="284" r:id="rId35"/>
    <p:sldId id="285" r:id="rId36"/>
    <p:sldId id="286" r:id="rId37"/>
    <p:sldId id="287" r:id="rId38"/>
    <p:sldId id="288" r:id="rId39"/>
    <p:sldId id="289" r:id="rId40"/>
    <p:sldId id="293" r:id="rId41"/>
    <p:sldId id="294" r:id="rId42"/>
    <p:sldId id="295" r:id="rId43"/>
    <p:sldId id="300" r:id="rId44"/>
    <p:sldId id="301" r:id="rId45"/>
    <p:sldId id="296" r:id="rId46"/>
    <p:sldId id="299" r:id="rId47"/>
  </p:sldIdLst>
  <p:sldSz cx="9144000" cy="6858000" type="screen4x3"/>
  <p:notesSz cx="6858000" cy="9144000"/>
  <p:defaultTextStyle>
    <a:def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005CAF"/>
    <a:srgbClr val="FFFFFF"/>
    <a:srgbClr val="0000FF"/>
    <a:srgbClr val="FFFF00"/>
    <a:srgbClr val="FF5D5D"/>
    <a:srgbClr val="FF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80" autoAdjust="0"/>
  </p:normalViewPr>
  <p:slideViewPr>
    <p:cSldViewPr>
      <p:cViewPr varScale="1">
        <p:scale>
          <a:sx n="87" d="100"/>
          <a:sy n="87" d="100"/>
        </p:scale>
        <p:origin x="230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p:txBody>
      </p:sp>
      <p:sp>
        <p:nvSpPr>
          <p:cNvPr id="127" name="Shape 12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Thanks for introduction</a:t>
            </a:r>
            <a:r>
              <a:rPr lang="en-US" altLang="zh-CN" baseline="0" dirty="0" smtClean="0"/>
              <a:t>. </a:t>
            </a:r>
            <a:endParaRPr lang="en-US" altLang="zh-CN" baseline="0" dirty="0" smtClean="0"/>
          </a:p>
          <a:p>
            <a:endParaRPr lang="en-US" altLang="zh-CN" baseline="0" dirty="0" smtClean="0"/>
          </a:p>
          <a:p>
            <a:r>
              <a:rPr lang="en-US" altLang="zh-CN" baseline="0" dirty="0" smtClean="0"/>
              <a:t>Good morning, everyone, thanks for coming to my talk. Today I will introduce our project, which focuses on an interactive real time video cutout method.</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p:txBody>
      </p:sp>
      <p:sp>
        <p:nvSpPr>
          <p:cNvPr id="215" name="Shape 215"/>
          <p:cNvSpPr>
            <a:spLocks noGrp="1"/>
          </p:cNvSpPr>
          <p:nvPr>
            <p:ph type="body" sz="quarter" idx="1"/>
          </p:nvPr>
        </p:nvSpPr>
        <p:spPr>
          <a:prstGeom prst="rect">
            <a:avLst/>
          </a:prstGeom>
        </p:spPr>
        <p:txBody>
          <a:bodyPr/>
          <a:lstStyle/>
          <a:p>
            <a:pPr>
              <a:defRPr sz="1800"/>
            </a:pPr>
            <a:r>
              <a:rPr dirty="0"/>
              <a:t>For comparison, here’s the result that our method is able to produce. Of course, this automatic propagation result is not perfect, and it still requires some user corrections to be made, but </a:t>
            </a:r>
            <a:r>
              <a:rPr lang="en-US" dirty="0" smtClean="0"/>
              <a:t>much</a:t>
            </a:r>
            <a:r>
              <a:rPr lang="en-US" baseline="0" dirty="0" smtClean="0"/>
              <a:t> </a:t>
            </a:r>
            <a:r>
              <a:rPr dirty="0" smtClean="0"/>
              <a:t>fewer </a:t>
            </a:r>
            <a:r>
              <a:rPr dirty="0"/>
              <a:t>than </a:t>
            </a:r>
            <a:r>
              <a:rPr dirty="0" smtClean="0"/>
              <a:t>previous </a:t>
            </a:r>
            <a:r>
              <a:rPr dirty="0"/>
              <a:t>methods.</a:t>
            </a:r>
            <a:endParaRPr dirty="0"/>
          </a:p>
          <a:p>
            <a:pPr>
              <a:defRPr sz="1800"/>
            </a:pPr>
            <a:endParaRPr dirty="0"/>
          </a:p>
          <a:p>
            <a:pPr>
              <a:defRPr sz="1800"/>
            </a:pPr>
            <a:r>
              <a:rPr dirty="0"/>
              <a:t>So now let’s see how we do it.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p:txBody>
      </p:sp>
      <p:sp>
        <p:nvSpPr>
          <p:cNvPr id="242" name="Shape 242"/>
          <p:cNvSpPr>
            <a:spLocks noGrp="1"/>
          </p:cNvSpPr>
          <p:nvPr>
            <p:ph type="body" sz="quarter" idx="1"/>
          </p:nvPr>
        </p:nvSpPr>
        <p:spPr>
          <a:prstGeom prst="rect">
            <a:avLst/>
          </a:prstGeom>
        </p:spPr>
        <p:txBody>
          <a:bodyPr/>
          <a:lstStyle/>
          <a:p>
            <a:pPr>
              <a:defRPr sz="1800"/>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p:txBody>
      </p:sp>
      <p:sp>
        <p:nvSpPr>
          <p:cNvPr id="346" name="Shape 346"/>
          <p:cNvSpPr>
            <a:spLocks noGrp="1"/>
          </p:cNvSpPr>
          <p:nvPr>
            <p:ph type="body" sz="quarter" idx="1"/>
          </p:nvPr>
        </p:nvSpPr>
        <p:spPr>
          <a:prstGeom prst="rect">
            <a:avLst/>
          </a:prstGeom>
        </p:spPr>
        <p:txBody>
          <a:bodyPr/>
          <a:lstStyle/>
          <a:p>
            <a:pPr>
              <a:defRPr sz="1800"/>
            </a:pPr>
            <a:r>
              <a:rPr lang="en-US" dirty="0" smtClean="0"/>
              <a:t>For </a:t>
            </a:r>
            <a:r>
              <a:rPr dirty="0" smtClean="0"/>
              <a:t>mask </a:t>
            </a:r>
            <a:r>
              <a:rPr dirty="0"/>
              <a:t>transfer </a:t>
            </a:r>
            <a:r>
              <a:rPr dirty="0" smtClean="0"/>
              <a:t>problem</a:t>
            </a:r>
            <a:r>
              <a:rPr lang="en-US" dirty="0" smtClean="0"/>
              <a:t>,</a:t>
            </a:r>
            <a:r>
              <a:rPr lang="en-US" baseline="0" dirty="0" smtClean="0"/>
              <a:t> w</a:t>
            </a:r>
            <a:r>
              <a:rPr dirty="0" smtClean="0"/>
              <a:t>e </a:t>
            </a:r>
            <a:r>
              <a:rPr dirty="0"/>
              <a:t>are given a pair of </a:t>
            </a:r>
            <a:r>
              <a:rPr dirty="0" smtClean="0"/>
              <a:t>frame</a:t>
            </a:r>
            <a:r>
              <a:rPr lang="en-US" dirty="0" smtClean="0"/>
              <a:t>s</a:t>
            </a:r>
            <a:r>
              <a:rPr dirty="0" smtClean="0"/>
              <a:t>, </a:t>
            </a:r>
            <a:r>
              <a:rPr dirty="0"/>
              <a:t>which may or may not be consecutive, source on the left and target on the right</a:t>
            </a:r>
            <a:r>
              <a:rPr dirty="0" smtClean="0"/>
              <a:t>.</a:t>
            </a:r>
            <a:r>
              <a:rPr lang="en-US" dirty="0" smtClean="0"/>
              <a:t> [click]</a:t>
            </a:r>
            <a:r>
              <a:rPr dirty="0" smtClean="0"/>
              <a:t> </a:t>
            </a:r>
            <a:r>
              <a:rPr dirty="0"/>
              <a:t>And for the source frame we already have the correct foreground mask [click]. </a:t>
            </a:r>
            <a:endParaRPr lang="en-US" dirty="0" smtClean="0"/>
          </a:p>
          <a:p>
            <a:pPr>
              <a:defRPr sz="1800"/>
            </a:pPr>
            <a:endParaRPr dirty="0"/>
          </a:p>
          <a:p>
            <a:pPr>
              <a:defRPr sz="1800"/>
            </a:pPr>
            <a:r>
              <a:rPr dirty="0"/>
              <a:t>The goal of mask transfer is to correctly predict the foreground mask for the target frame [click].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p:txBody>
      </p:sp>
      <p:sp>
        <p:nvSpPr>
          <p:cNvPr id="378" name="Shape 378"/>
          <p:cNvSpPr>
            <a:spLocks noGrp="1"/>
          </p:cNvSpPr>
          <p:nvPr>
            <p:ph type="body" sz="quarter" idx="1"/>
          </p:nvPr>
        </p:nvSpPr>
        <p:spPr>
          <a:prstGeom prst="rect">
            <a:avLst/>
          </a:prstGeom>
        </p:spPr>
        <p:txBody>
          <a:bodyPr/>
          <a:lstStyle/>
          <a:p>
            <a:pPr>
              <a:defRPr sz="1800"/>
            </a:pPr>
            <a:r>
              <a:rPr dirty="0"/>
              <a:t>This is seemingly easy to do. All you need is to compute the optical flow from the source to the target, and use the flow to move the mask labels, right</a:t>
            </a:r>
            <a:r>
              <a:rPr dirty="0" smtClean="0"/>
              <a:t>?</a:t>
            </a:r>
            <a:endParaRPr lang="en-US" dirty="0" smtClean="0"/>
          </a:p>
          <a:p>
            <a:pPr>
              <a:defRPr sz="1800"/>
            </a:pPr>
            <a:endParaRPr dirty="0"/>
          </a:p>
          <a:p>
            <a:pPr>
              <a:defRPr sz="1800"/>
            </a:pPr>
            <a:r>
              <a:rPr dirty="0"/>
              <a:t>Well, not quite so easy. We have experimented with several state-of-the-art optical flow </a:t>
            </a:r>
            <a:r>
              <a:rPr dirty="0" smtClean="0"/>
              <a:t>technique</a:t>
            </a:r>
            <a:r>
              <a:rPr lang="en-US" dirty="0" smtClean="0"/>
              <a:t>s</a:t>
            </a:r>
            <a:r>
              <a:rPr dirty="0" smtClean="0"/>
              <a:t>, </a:t>
            </a:r>
            <a:r>
              <a:rPr dirty="0"/>
              <a:t>and their performance for this task was not satisfactory [click]. This is a result by the method of </a:t>
            </a:r>
            <a:r>
              <a:rPr dirty="0" err="1"/>
              <a:t>Brox</a:t>
            </a:r>
            <a:r>
              <a:rPr dirty="0"/>
              <a:t> et al. And here [click] is another result produced by a recent technique that is specifically targeting large displacement optical flow. As you can see it’s even worse.</a:t>
            </a:r>
            <a:endParaRPr dirty="0"/>
          </a:p>
          <a:p>
            <a:pPr>
              <a:defRPr sz="1800"/>
            </a:pPr>
            <a:endParaRPr lang="en-US" dirty="0" smtClean="0"/>
          </a:p>
          <a:p>
            <a:pPr>
              <a:defRPr sz="1800"/>
            </a:pPr>
            <a:r>
              <a:rPr lang="en-US" altLang="zh-CN" dirty="0" smtClean="0"/>
              <a:t>[click] </a:t>
            </a:r>
            <a:r>
              <a:rPr dirty="0" smtClean="0"/>
              <a:t>We </a:t>
            </a:r>
            <a:r>
              <a:rPr dirty="0"/>
              <a:t>also tried using a deep learning based </a:t>
            </a:r>
            <a:r>
              <a:rPr dirty="0" smtClean="0"/>
              <a:t>techniqu</a:t>
            </a:r>
            <a:r>
              <a:rPr lang="en-US" dirty="0" smtClean="0"/>
              <a:t>e</a:t>
            </a:r>
            <a:r>
              <a:rPr dirty="0" smtClean="0"/>
              <a:t>, </a:t>
            </a:r>
            <a:r>
              <a:rPr dirty="0"/>
              <a:t>with no better results.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prstGeom prst="rect">
            <a:avLst/>
          </a:prstGeom>
        </p:spPr>
        <p:txBody>
          <a:bodyPr/>
          <a:lstStyle/>
          <a:p/>
        </p:txBody>
      </p:sp>
      <p:sp>
        <p:nvSpPr>
          <p:cNvPr id="391" name="Shape 391"/>
          <p:cNvSpPr>
            <a:spLocks noGrp="1"/>
          </p:cNvSpPr>
          <p:nvPr>
            <p:ph type="body" sz="quarter" idx="1"/>
          </p:nvPr>
        </p:nvSpPr>
        <p:spPr>
          <a:prstGeom prst="rect">
            <a:avLst/>
          </a:prstGeom>
        </p:spPr>
        <p:txBody>
          <a:bodyPr/>
          <a:lstStyle>
            <a:lvl1pPr>
              <a:defRPr sz="1800"/>
            </a:lvl1pPr>
          </a:lstStyle>
          <a:p>
            <a:r>
              <a:rPr dirty="0"/>
              <a:t>The problem with optical flow is that it attempts to be too smooth. Another option is to use a less restricted Nearest Neighbor Field, NNF. The NNF is not constrained by smoothness requirements, although it does attempt to be coherent, when possible. So here’s the result of the NNF computed by the </a:t>
            </a:r>
            <a:r>
              <a:rPr dirty="0" err="1"/>
              <a:t>PatchMatch</a:t>
            </a:r>
            <a:r>
              <a:rPr dirty="0"/>
              <a:t> algorithm [click]. As you can see it’s not bad, but has many false positives, as well as false negatives.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p:txBody>
      </p:sp>
      <p:sp>
        <p:nvSpPr>
          <p:cNvPr id="401" name="Shape 401"/>
          <p:cNvSpPr>
            <a:spLocks noGrp="1"/>
          </p:cNvSpPr>
          <p:nvPr>
            <p:ph type="body" sz="quarter" idx="1"/>
          </p:nvPr>
        </p:nvSpPr>
        <p:spPr>
          <a:prstGeom prst="rect">
            <a:avLst/>
          </a:prstGeom>
        </p:spPr>
        <p:txBody>
          <a:bodyPr/>
          <a:lstStyle>
            <a:lvl1pPr>
              <a:defRPr sz="1800"/>
            </a:lvl1pPr>
          </a:lstStyle>
          <a:p>
            <a:r>
              <a:rPr dirty="0"/>
              <a:t>Our basic insight in this work, is that the displacements in the background (BG) and the foreground (FG) regions typically exhibit different and uncorrelated behavior</a:t>
            </a:r>
            <a:r>
              <a:rPr dirty="0" smtClean="0"/>
              <a:t>.</a:t>
            </a:r>
            <a:r>
              <a:rPr lang="en-US" dirty="0" smtClean="0"/>
              <a:t> [click]</a:t>
            </a:r>
            <a:r>
              <a:rPr dirty="0" smtClean="0"/>
              <a:t> </a:t>
            </a:r>
            <a:r>
              <a:rPr dirty="0"/>
              <a:t>Specifically, the BG motion is typically induced by camera motion with respect to the scene, while FG motion is independent of the camera, and often features larger displacements and non-rigid deformations.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p:txBody>
      </p:sp>
      <p:sp>
        <p:nvSpPr>
          <p:cNvPr id="433" name="Shape 433"/>
          <p:cNvSpPr>
            <a:spLocks noGrp="1"/>
          </p:cNvSpPr>
          <p:nvPr>
            <p:ph type="body" sz="quarter" idx="1"/>
          </p:nvPr>
        </p:nvSpPr>
        <p:spPr>
          <a:prstGeom prst="rect">
            <a:avLst/>
          </a:prstGeom>
        </p:spPr>
        <p:txBody>
          <a:bodyPr/>
          <a:lstStyle>
            <a:lvl1pPr>
              <a:defRPr sz="1800"/>
            </a:lvl1pPr>
          </a:lstStyle>
          <a:p>
            <a:r>
              <a:rPr dirty="0"/>
              <a:t>So our approach is to compute two separate Nearest Neighbor Fields</a:t>
            </a:r>
            <a:r>
              <a:rPr dirty="0" smtClean="0"/>
              <a:t>,</a:t>
            </a:r>
            <a:r>
              <a:rPr lang="en-US" dirty="0" smtClean="0"/>
              <a:t> [click]</a:t>
            </a:r>
            <a:r>
              <a:rPr dirty="0" smtClean="0"/>
              <a:t> </a:t>
            </a:r>
            <a:r>
              <a:rPr dirty="0"/>
              <a:t>one for the FG portion and one for the BG </a:t>
            </a:r>
            <a:r>
              <a:rPr dirty="0" smtClean="0"/>
              <a:t>portion, </a:t>
            </a:r>
            <a:r>
              <a:rPr dirty="0"/>
              <a:t>and combine their results to produce the predicted mask.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p:txBody>
      </p:sp>
      <p:sp>
        <p:nvSpPr>
          <p:cNvPr id="440" name="Shape 440"/>
          <p:cNvSpPr>
            <a:spLocks noGrp="1"/>
          </p:cNvSpPr>
          <p:nvPr>
            <p:ph type="body" sz="quarter" idx="1"/>
          </p:nvPr>
        </p:nvSpPr>
        <p:spPr>
          <a:prstGeom prst="rect">
            <a:avLst/>
          </a:prstGeom>
        </p:spPr>
        <p:txBody>
          <a:bodyPr/>
          <a:lstStyle>
            <a:lvl1pPr>
              <a:defRPr sz="1800"/>
            </a:lvl1pPr>
          </a:lstStyle>
          <a:p>
            <a:r>
              <a:rPr dirty="0"/>
              <a:t>To compute each NNF, we first align the images accordingly. For example, we do some feature </a:t>
            </a:r>
            <a:r>
              <a:rPr dirty="0" smtClean="0"/>
              <a:t>matching</a:t>
            </a:r>
            <a:r>
              <a:rPr lang="en-US" dirty="0" smtClean="0"/>
              <a:t> [click]</a:t>
            </a:r>
            <a:r>
              <a:rPr dirty="0" smtClean="0"/>
              <a:t> </a:t>
            </a:r>
            <a:r>
              <a:rPr dirty="0"/>
              <a:t>in the background region, and warp the source </a:t>
            </a:r>
            <a:r>
              <a:rPr dirty="0" smtClean="0"/>
              <a:t>frames</a:t>
            </a:r>
            <a:r>
              <a:rPr lang="en-US" dirty="0" smtClean="0"/>
              <a:t> </a:t>
            </a:r>
            <a:r>
              <a:rPr lang="en-US" altLang="zh-CN" dirty="0" smtClean="0"/>
              <a:t>[click]</a:t>
            </a:r>
            <a:r>
              <a:rPr dirty="0" smtClean="0"/>
              <a:t> </a:t>
            </a:r>
            <a:r>
              <a:rPr dirty="0"/>
              <a:t>to make the backgrounds align before computing the </a:t>
            </a:r>
            <a:r>
              <a:rPr dirty="0" smtClean="0"/>
              <a:t>NNF</a:t>
            </a:r>
            <a:r>
              <a:rPr lang="en-US" dirty="0" smtClean="0"/>
              <a:t> </a:t>
            </a:r>
            <a:r>
              <a:rPr lang="en-US" altLang="zh-CN" dirty="0" smtClean="0"/>
              <a:t>[click] </a:t>
            </a:r>
            <a:r>
              <a:rPr dirty="0" smtClean="0"/>
              <a:t>. </a:t>
            </a:r>
            <a:r>
              <a:rPr dirty="0"/>
              <a:t>The exact details of how this is done may be found in the paper.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noRot="1" noChangeAspect="1"/>
          </p:cNvSpPr>
          <p:nvPr>
            <p:ph type="sldImg"/>
          </p:nvPr>
        </p:nvSpPr>
        <p:spPr>
          <a:prstGeom prst="rect">
            <a:avLst/>
          </a:prstGeom>
        </p:spPr>
        <p:txBody>
          <a:bodyPr/>
          <a:lstStyle/>
          <a:p/>
        </p:txBody>
      </p:sp>
      <p:sp>
        <p:nvSpPr>
          <p:cNvPr id="448" name="Shape 448"/>
          <p:cNvSpPr>
            <a:spLocks noGrp="1"/>
          </p:cNvSpPr>
          <p:nvPr>
            <p:ph type="body" sz="quarter" idx="1"/>
          </p:nvPr>
        </p:nvSpPr>
        <p:spPr>
          <a:prstGeom prst="rect">
            <a:avLst/>
          </a:prstGeom>
        </p:spPr>
        <p:txBody>
          <a:bodyPr/>
          <a:lstStyle>
            <a:lvl1pPr>
              <a:defRPr sz="1800"/>
            </a:lvl1pPr>
          </a:lstStyle>
          <a:p>
            <a:r>
              <a:rPr dirty="0"/>
              <a:t>The FG alignment is computed by template </a:t>
            </a:r>
            <a:r>
              <a:rPr dirty="0" smtClean="0"/>
              <a:t>matching</a:t>
            </a:r>
            <a:r>
              <a:rPr lang="en-US" altLang="zh-CN" dirty="0" smtClean="0"/>
              <a:t> [click]</a:t>
            </a:r>
            <a:r>
              <a:rPr dirty="0" smtClean="0"/>
              <a:t>, </a:t>
            </a:r>
            <a:r>
              <a:rPr dirty="0"/>
              <a:t>and the source frame is also warped accordingly before computing the </a:t>
            </a:r>
            <a:r>
              <a:rPr dirty="0" smtClean="0"/>
              <a:t>NNF</a:t>
            </a:r>
            <a:r>
              <a:rPr lang="en-US" altLang="zh-CN" dirty="0" smtClean="0"/>
              <a:t> [click]</a:t>
            </a:r>
            <a:r>
              <a:rPr dirty="0" smtClean="0"/>
              <a:t>.</a:t>
            </a:r>
            <a:endParaRPr lang="en-US" dirty="0" smtClean="0"/>
          </a:p>
          <a:p>
            <a:endParaRPr lang="en-US" dirty="0" smtClean="0"/>
          </a:p>
          <a:p>
            <a:pPr marL="0" marR="0" indent="0" defTabSz="914400" eaLnBrk="1" latinLnBrk="0" hangingPunct="1">
              <a:spcBef>
                <a:spcPts val="0"/>
              </a:spcBef>
              <a:spcAft>
                <a:spcPts val="0"/>
              </a:spcAft>
              <a:buClrTx/>
              <a:buSzTx/>
              <a:buFontTx/>
              <a:buNone/>
              <a:defRPr/>
            </a:pPr>
            <a:r>
              <a:rPr lang="en-US" altLang="zh-CN" dirty="0" smtClean="0"/>
              <a:t>To</a:t>
            </a:r>
            <a:r>
              <a:rPr lang="en-US" altLang="zh-CN" baseline="0" dirty="0" smtClean="0"/>
              <a:t> compute the nearest neighbor field, </a:t>
            </a:r>
            <a:r>
              <a:rPr lang="en-US" altLang="zh-CN" baseline="0" dirty="0" err="1" smtClean="0"/>
              <a:t>PatchMatch</a:t>
            </a:r>
            <a:r>
              <a:rPr lang="en-US" altLang="zh-CN" baseline="0" dirty="0" smtClean="0"/>
              <a:t> is modified to generate more coherent and local dense correspondence. There are three parts tuned in </a:t>
            </a:r>
            <a:r>
              <a:rPr lang="en-US" altLang="zh-CN" baseline="0" dirty="0" err="1" smtClean="0"/>
              <a:t>PatchMatch</a:t>
            </a:r>
            <a:r>
              <a:rPr lang="en-US" altLang="zh-CN" baseline="0" dirty="0" smtClean="0"/>
              <a:t> algorithm.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While initializing the correspondence of points in source image for the ones in target image, [click] we replace random mapping with identity mapping [click].</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p:txBody>
      </p:sp>
      <p:sp>
        <p:nvSpPr>
          <p:cNvPr id="139" name="Shape 139"/>
          <p:cNvSpPr>
            <a:spLocks noGrp="1"/>
          </p:cNvSpPr>
          <p:nvPr>
            <p:ph type="body" sz="quarter" idx="1"/>
          </p:nvPr>
        </p:nvSpPr>
        <p:spPr>
          <a:prstGeom prst="rect">
            <a:avLst/>
          </a:prstGeom>
        </p:spPr>
        <p:txBody>
          <a:bodyPr/>
          <a:lstStyle/>
          <a:p>
            <a:pPr>
              <a:defRPr sz="1800"/>
            </a:pPr>
            <a:r>
              <a:rPr dirty="0"/>
              <a:t>Video Cutout, which is also known as video foreground extraction, is used a lot in TV and movie production for compositing a visual element from one source onto a new video background.</a:t>
            </a:r>
            <a:endParaRPr dirty="0"/>
          </a:p>
          <a:p>
            <a:pPr>
              <a:defRPr sz="1800"/>
            </a:pPr>
            <a:endParaRPr dirty="0"/>
          </a:p>
          <a:p>
            <a:pPr>
              <a:defRPr sz="1800"/>
            </a:pPr>
            <a:r>
              <a:rPr dirty="0"/>
              <a:t>In this work we are interested in user-assisted accurate separation of complex dynamic objects from their background in natural videos, and specifically videos with large and non-rigid foreground motions, like the ones you can see in this video clip.</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914400" eaLnBrk="1" latinLnBrk="0" hangingPunct="1">
              <a:spcBef>
                <a:spcPts val="0"/>
              </a:spcBef>
              <a:spcAft>
                <a:spcPts val="0"/>
              </a:spcAft>
              <a:buClrTx/>
              <a:buSzTx/>
              <a:buFontTx/>
              <a:buNone/>
              <a:defRPr/>
            </a:pPr>
            <a:r>
              <a:rPr lang="en-US" altLang="zh-CN" baseline="0" dirty="0" smtClean="0"/>
              <a:t>Instead of searching potential points in the whole image [click], we only search a local area which is centered around the current best correspondence [click].</a:t>
            </a:r>
            <a:endParaRPr lang="zh-CN" altLang="en-US" dirty="0" smtClean="0"/>
          </a:p>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To compute the difference value between two corresponding patches, besides the color term [click], we add a locality term [click] which could help reduce distant errors.</a:t>
            </a:r>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CB7A5237-0184-4427-A177-EECB70E542C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p:txBody>
      </p:sp>
      <p:sp>
        <p:nvSpPr>
          <p:cNvPr id="468" name="Shape 468"/>
          <p:cNvSpPr>
            <a:spLocks noGrp="1"/>
          </p:cNvSpPr>
          <p:nvPr>
            <p:ph type="body" sz="quarter" idx="1"/>
          </p:nvPr>
        </p:nvSpPr>
        <p:spPr>
          <a:prstGeom prst="rect">
            <a:avLst/>
          </a:prstGeom>
        </p:spPr>
        <p:txBody>
          <a:bodyPr/>
          <a:lstStyle>
            <a:lvl1pPr>
              <a:defRPr sz="1800"/>
            </a:lvl1pPr>
          </a:lstStyle>
          <a:p>
            <a:r>
              <a:rPr dirty="0"/>
              <a:t>Even though this seems to be a simple change in the computation of the Nearest Neighbor Field, </a:t>
            </a:r>
            <a:r>
              <a:rPr lang="en-US" dirty="0" smtClean="0"/>
              <a:t>[click] </a:t>
            </a:r>
            <a:r>
              <a:rPr dirty="0" smtClean="0"/>
              <a:t>the </a:t>
            </a:r>
            <a:r>
              <a:rPr dirty="0"/>
              <a:t>results seem much better than the other alternatives we compared with.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a:spLocks noGrp="1" noRot="1" noChangeAspect="1"/>
          </p:cNvSpPr>
          <p:nvPr>
            <p:ph type="sldImg"/>
          </p:nvPr>
        </p:nvSpPr>
        <p:spPr>
          <a:prstGeom prst="rect">
            <a:avLst/>
          </a:prstGeom>
        </p:spPr>
        <p:txBody>
          <a:bodyPr/>
          <a:lstStyle/>
          <a:p/>
        </p:txBody>
      </p:sp>
      <p:sp>
        <p:nvSpPr>
          <p:cNvPr id="495" name="Shape 495"/>
          <p:cNvSpPr>
            <a:spLocks noGrp="1"/>
          </p:cNvSpPr>
          <p:nvPr>
            <p:ph type="body" sz="quarter" idx="1"/>
          </p:nvPr>
        </p:nvSpPr>
        <p:spPr>
          <a:prstGeom prst="rect">
            <a:avLst/>
          </a:prstGeom>
        </p:spPr>
        <p:txBody>
          <a:bodyPr/>
          <a:lstStyle/>
          <a:p>
            <a:pPr>
              <a:defRPr sz="1800"/>
            </a:pPr>
            <a:r>
              <a:rPr dirty="0"/>
              <a:t>A similar idea is used to perform mask interpolation, where we transfer the mask which is already available from two frames to a third frame between them.</a:t>
            </a:r>
            <a:endParaRPr dirty="0"/>
          </a:p>
          <a:p>
            <a:pPr>
              <a:defRPr sz="1800"/>
            </a:pPr>
            <a:endParaRPr dirty="0"/>
          </a:p>
          <a:p>
            <a:pPr>
              <a:defRPr sz="1800"/>
            </a:pPr>
            <a:r>
              <a:rPr dirty="0"/>
              <a:t>Here we compute a correspondence between the two foreground shapes [click] and use this correspondence to align each of the two source frames to the target frame.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noRot="1" noChangeAspect="1"/>
          </p:cNvSpPr>
          <p:nvPr>
            <p:ph type="sldImg"/>
          </p:nvPr>
        </p:nvSpPr>
        <p:spPr>
          <a:prstGeom prst="rect">
            <a:avLst/>
          </a:prstGeom>
        </p:spPr>
        <p:txBody>
          <a:bodyPr/>
          <a:lstStyle/>
          <a:p/>
        </p:txBody>
      </p:sp>
      <p:sp>
        <p:nvSpPr>
          <p:cNvPr id="550" name="Shape 550"/>
          <p:cNvSpPr>
            <a:spLocks noGrp="1"/>
          </p:cNvSpPr>
          <p:nvPr>
            <p:ph type="body" sz="quarter" idx="1"/>
          </p:nvPr>
        </p:nvSpPr>
        <p:spPr>
          <a:prstGeom prst="rect">
            <a:avLst/>
          </a:prstGeom>
        </p:spPr>
        <p:txBody>
          <a:bodyPr/>
          <a:lstStyle>
            <a:lvl1pPr>
              <a:defRPr sz="1800"/>
            </a:lvl1pPr>
          </a:lstStyle>
          <a:p>
            <a:r>
              <a:rPr dirty="0"/>
              <a:t>So far I have mostly described the mask </a:t>
            </a:r>
            <a:r>
              <a:rPr dirty="0" smtClean="0"/>
              <a:t>transfer operation</a:t>
            </a:r>
            <a:r>
              <a:rPr lang="en-US" dirty="0" smtClean="0"/>
              <a:t> </a:t>
            </a:r>
            <a:r>
              <a:rPr lang="en-US" altLang="zh-CN" dirty="0" smtClean="0"/>
              <a:t>[click]</a:t>
            </a:r>
            <a:r>
              <a:rPr dirty="0" smtClean="0"/>
              <a:t>. </a:t>
            </a:r>
            <a:r>
              <a:rPr dirty="0"/>
              <a:t>However, the mask </a:t>
            </a:r>
            <a:r>
              <a:rPr dirty="0" smtClean="0"/>
              <a:t>transfer</a:t>
            </a:r>
            <a:r>
              <a:rPr lang="en-US" baseline="0" dirty="0" smtClean="0"/>
              <a:t> </a:t>
            </a:r>
            <a:r>
              <a:rPr dirty="0" smtClean="0"/>
              <a:t>result </a:t>
            </a:r>
            <a:r>
              <a:rPr dirty="0"/>
              <a:t>typically needs to be cleaned up a bit. This is done by applying the level set </a:t>
            </a:r>
            <a:r>
              <a:rPr dirty="0" smtClean="0"/>
              <a:t>method</a:t>
            </a:r>
            <a:r>
              <a:rPr lang="en-US" dirty="0" smtClean="0"/>
              <a:t> [click]</a:t>
            </a:r>
            <a:r>
              <a:rPr dirty="0" smtClean="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prstGeom prst="rect">
            <a:avLst/>
          </a:prstGeom>
        </p:spPr>
        <p:txBody>
          <a:bodyPr/>
          <a:lstStyle/>
          <a:p/>
        </p:txBody>
      </p:sp>
      <p:sp>
        <p:nvSpPr>
          <p:cNvPr id="593" name="Shape 593"/>
          <p:cNvSpPr>
            <a:spLocks noGrp="1"/>
          </p:cNvSpPr>
          <p:nvPr>
            <p:ph type="body" sz="quarter" idx="1"/>
          </p:nvPr>
        </p:nvSpPr>
        <p:spPr>
          <a:prstGeom prst="rect">
            <a:avLst/>
          </a:prstGeom>
        </p:spPr>
        <p:txBody>
          <a:bodyPr/>
          <a:lstStyle>
            <a:lvl1pPr>
              <a:defRPr sz="1800"/>
            </a:lvl1pPr>
          </a:lstStyle>
          <a:p>
            <a:r>
              <a:rPr dirty="0"/>
              <a:t>In addition to the predicted mask, we also provide the level set method with some classified edges.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prstGeom prst="rect">
            <a:avLst/>
          </a:prstGeom>
        </p:spPr>
        <p:txBody>
          <a:bodyPr/>
          <a:lstStyle/>
          <a:p/>
        </p:txBody>
      </p:sp>
      <p:sp>
        <p:nvSpPr>
          <p:cNvPr id="605" name="Shape 605"/>
          <p:cNvSpPr>
            <a:spLocks noGrp="1"/>
          </p:cNvSpPr>
          <p:nvPr>
            <p:ph type="body" sz="quarter" idx="1"/>
          </p:nvPr>
        </p:nvSpPr>
        <p:spPr>
          <a:prstGeom prst="rect">
            <a:avLst/>
          </a:prstGeom>
        </p:spPr>
        <p:txBody>
          <a:bodyPr/>
          <a:lstStyle>
            <a:lvl1pPr>
              <a:defRPr sz="1800"/>
            </a:lvl1pPr>
          </a:lstStyle>
          <a:p>
            <a:r>
              <a:rPr lang="en-US" dirty="0" smtClean="0"/>
              <a:t>[click] To</a:t>
            </a:r>
            <a:r>
              <a:rPr lang="en-US" baseline="0" dirty="0" smtClean="0"/>
              <a:t> predict the edges in the target image, we build a KNN classifier based on the edge information collected from the source image.</a:t>
            </a:r>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914400" eaLnBrk="1" latinLnBrk="0" hangingPunct="1">
              <a:spcBef>
                <a:spcPts val="0"/>
              </a:spcBef>
              <a:spcAft>
                <a:spcPts val="0"/>
              </a:spcAft>
              <a:buClrTx/>
              <a:buSzTx/>
              <a:buFontTx/>
              <a:buNone/>
              <a:defRPr/>
            </a:pPr>
            <a:r>
              <a:rPr lang="en-US" altLang="zh-CN" dirty="0" smtClean="0"/>
              <a:t>In detail,</a:t>
            </a:r>
            <a:r>
              <a:rPr lang="en-US" altLang="zh-CN" baseline="0" dirty="0" smtClean="0"/>
              <a:t> </a:t>
            </a:r>
            <a:r>
              <a:rPr lang="en-US" altLang="zh-CN" dirty="0" smtClean="0"/>
              <a:t>[click] </a:t>
            </a:r>
            <a:r>
              <a:rPr lang="en-US" altLang="zh-CN" baseline="0" dirty="0" smtClean="0"/>
              <a:t>for each edge point in the source image, we associate two pixels, </a:t>
            </a:r>
            <a:r>
              <a:rPr lang="en-US" altLang="zh-CN" dirty="0" smtClean="0"/>
              <a:t>[click] </a:t>
            </a:r>
            <a:r>
              <a:rPr lang="en-US" altLang="zh-CN" baseline="0" dirty="0" smtClean="0"/>
              <a:t>which are on the two sides of the edge point </a:t>
            </a:r>
            <a:r>
              <a:rPr lang="en-US" altLang="zh-CN" dirty="0" smtClean="0"/>
              <a:t>[click] </a:t>
            </a:r>
            <a:r>
              <a:rPr lang="en-US" altLang="zh-CN" baseline="0" dirty="0" smtClean="0"/>
              <a:t>. For each such pixel which belongs to either foreground </a:t>
            </a:r>
            <a:r>
              <a:rPr lang="en-US" altLang="zh-CN" dirty="0" smtClean="0"/>
              <a:t>[click] </a:t>
            </a:r>
            <a:r>
              <a:rPr lang="en-US" altLang="zh-CN" baseline="0" dirty="0" smtClean="0"/>
              <a:t>or background</a:t>
            </a:r>
            <a:r>
              <a:rPr lang="en-US" altLang="zh-CN" dirty="0" smtClean="0"/>
              <a:t>[click].</a:t>
            </a:r>
            <a:endParaRPr lang="en-US" altLang="zh-CN" dirty="0" smtClean="0"/>
          </a:p>
          <a:p>
            <a:pPr marL="0" marR="0" indent="0" defTabSz="914400" eaLnBrk="1" latinLnBrk="0" hangingPunct="1">
              <a:spcBef>
                <a:spcPts val="0"/>
              </a:spcBef>
              <a:spcAft>
                <a:spcPts val="0"/>
              </a:spcAft>
              <a:buClrTx/>
              <a:buSzTx/>
              <a:buFontTx/>
              <a:buNone/>
              <a:defRPr/>
            </a:pPr>
            <a:endParaRPr lang="en-US" altLang="zh-CN" baseline="0" dirty="0" smtClean="0"/>
          </a:p>
          <a:p>
            <a:pPr marL="0" marR="0" indent="0" defTabSz="914400" eaLnBrk="1" latinLnBrk="0" hangingPunct="1">
              <a:spcBef>
                <a:spcPts val="0"/>
              </a:spcBef>
              <a:spcAft>
                <a:spcPts val="0"/>
              </a:spcAft>
              <a:buClrTx/>
              <a:buSzTx/>
              <a:buFontTx/>
              <a:buNone/>
              <a:defRPr/>
            </a:pPr>
            <a:r>
              <a:rPr lang="en-US" altLang="zh-CN" baseline="0" dirty="0" smtClean="0"/>
              <a:t>We extract a 7 dimensional feature vector, consisting the information of colors </a:t>
            </a:r>
            <a:r>
              <a:rPr lang="en-US" altLang="zh-CN" dirty="0" smtClean="0"/>
              <a:t>[click]</a:t>
            </a:r>
            <a:r>
              <a:rPr lang="en-US" altLang="zh-CN" baseline="0" dirty="0" smtClean="0"/>
              <a:t>, </a:t>
            </a:r>
            <a:r>
              <a:rPr lang="en-US" altLang="zh-CN" sz="1200" b="0" i="0" u="none" strike="noStrike" baseline="0" dirty="0" smtClean="0">
                <a:latin typeface="+mj-lt"/>
                <a:ea typeface="+mj-ea"/>
                <a:cs typeface="+mj-cs"/>
                <a:sym typeface="Calibri"/>
              </a:rPr>
              <a:t>spatial coordinates </a:t>
            </a:r>
            <a:r>
              <a:rPr lang="en-US" altLang="zh-CN" dirty="0" smtClean="0"/>
              <a:t>[click]</a:t>
            </a:r>
            <a:r>
              <a:rPr lang="en-US" altLang="zh-CN" sz="1200" b="0" i="0" u="none" strike="noStrike" baseline="0" dirty="0" smtClean="0">
                <a:latin typeface="+mj-lt"/>
                <a:ea typeface="+mj-ea"/>
                <a:cs typeface="+mj-cs"/>
                <a:sym typeface="Calibri"/>
              </a:rPr>
              <a:t>, and gradient</a:t>
            </a:r>
            <a:r>
              <a:rPr lang="zh-CN" altLang="en-US" sz="1200" b="0" i="0" u="none" strike="noStrike" baseline="0" dirty="0" smtClean="0">
                <a:latin typeface="+mj-lt"/>
                <a:ea typeface="+mj-ea"/>
                <a:cs typeface="+mj-cs"/>
                <a:sym typeface="Calibri"/>
              </a:rPr>
              <a:t> </a:t>
            </a:r>
            <a:r>
              <a:rPr lang="en-US" altLang="zh-CN" sz="1200" b="0" i="0" u="none" strike="noStrike" baseline="0" dirty="0" smtClean="0">
                <a:latin typeface="+mj-lt"/>
                <a:ea typeface="+mj-ea"/>
                <a:cs typeface="+mj-cs"/>
                <a:sym typeface="Calibri"/>
              </a:rPr>
              <a:t>orientation </a:t>
            </a:r>
            <a:r>
              <a:rPr lang="en-US" altLang="zh-CN" dirty="0" smtClean="0"/>
              <a:t>[click] </a:t>
            </a:r>
            <a:r>
              <a:rPr lang="en-US" altLang="zh-CN" sz="1200" b="0" i="0" u="none" strike="noStrike" baseline="0" dirty="0" smtClean="0">
                <a:latin typeface="+mj-lt"/>
                <a:ea typeface="+mj-ea"/>
                <a:cs typeface="+mj-cs"/>
                <a:sym typeface="Calibri"/>
              </a:rPr>
              <a:t>. Once all such pixels in the target image are classified, the edge point can be classified from the two side pixels.</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defTabSz="914400" eaLnBrk="1" latinLnBrk="0" hangingPunct="1">
              <a:spcBef>
                <a:spcPts val="0"/>
              </a:spcBef>
              <a:spcAft>
                <a:spcPts val="0"/>
              </a:spcAft>
              <a:buClrTx/>
              <a:buSzTx/>
              <a:buFontTx/>
              <a:buNone/>
              <a:defRPr/>
            </a:pPr>
            <a:r>
              <a:rPr lang="en-US" altLang="zh-CN" dirty="0" smtClean="0"/>
              <a:t>We classify each edge in the target frame as either background [click], foreground [click], or silhouette edge [click]. The results are not reliable enough to give us the full outline of the foreground region, but the detected silhouette edges help the level set method to converge to the correct foreground boundary.</a:t>
            </a:r>
            <a:endParaRPr lang="en-US" altLang="zh-CN" dirty="0" smtClean="0"/>
          </a:p>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we show the process that</a:t>
            </a:r>
            <a:r>
              <a:rPr lang="en-US" altLang="zh-CN" baseline="0" dirty="0" smtClean="0"/>
              <a:t> segmented mask is smoothed by </a:t>
            </a:r>
            <a:r>
              <a:rPr lang="en-US" altLang="zh-CN" baseline="0" dirty="0" err="1" smtClean="0"/>
              <a:t>levelset</a:t>
            </a:r>
            <a:r>
              <a:rPr lang="en-US" altLang="zh-CN" baseline="0" dirty="0" smtClean="0"/>
              <a:t> without silhouette edges.</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prstGeom prst="rect">
            <a:avLst/>
          </a:prstGeom>
        </p:spPr>
        <p:txBody>
          <a:bodyPr/>
          <a:lstStyle/>
          <a:p/>
        </p:txBody>
      </p:sp>
      <p:sp>
        <p:nvSpPr>
          <p:cNvPr id="164" name="Shape 164"/>
          <p:cNvSpPr>
            <a:spLocks noGrp="1"/>
          </p:cNvSpPr>
          <p:nvPr>
            <p:ph type="body" sz="quarter" idx="1"/>
          </p:nvPr>
        </p:nvSpPr>
        <p:spPr>
          <a:prstGeom prst="rect">
            <a:avLst/>
          </a:prstGeom>
        </p:spPr>
        <p:txBody>
          <a:bodyPr/>
          <a:lstStyle/>
          <a:p>
            <a:pPr>
              <a:defRPr sz="1800"/>
            </a:pPr>
            <a:r>
              <a:rPr dirty="0"/>
              <a:t>The basic computational element that we focus on in this work is mask propagation</a:t>
            </a:r>
            <a:r>
              <a:rPr dirty="0" smtClean="0"/>
              <a:t>.</a:t>
            </a:r>
            <a:endParaRPr lang="en-US" dirty="0" smtClean="0"/>
          </a:p>
          <a:p>
            <a:pPr>
              <a:defRPr sz="1800"/>
            </a:pPr>
            <a:endParaRPr lang="en-US" dirty="0" smtClean="0"/>
          </a:p>
          <a:p>
            <a:pPr>
              <a:defRPr sz="1800"/>
            </a:pPr>
            <a:r>
              <a:rPr smtClean="0"/>
              <a:t>The </a:t>
            </a:r>
            <a:r>
              <a:rPr dirty="0"/>
              <a:t>mask is a binary map [click</a:t>
            </a:r>
            <a:r>
              <a:rPr smtClean="0"/>
              <a:t>]</a:t>
            </a:r>
            <a:r>
              <a:rPr lang="en-US" smtClean="0"/>
              <a:t>,</a:t>
            </a:r>
            <a:r>
              <a:rPr lang="en-US" baseline="0" dirty="0"/>
              <a:t> </a:t>
            </a:r>
            <a:r>
              <a:rPr smtClean="0"/>
              <a:t>that </a:t>
            </a:r>
            <a:r>
              <a:rPr dirty="0"/>
              <a:t>indicates for each pixel whether it belongs to the </a:t>
            </a:r>
            <a:r>
              <a:rPr dirty="0" smtClean="0"/>
              <a:t>foreground</a:t>
            </a:r>
            <a:r>
              <a:rPr lang="en-US" dirty="0" smtClean="0"/>
              <a:t> or the background</a:t>
            </a:r>
            <a:r>
              <a:rPr dirty="0" smtClean="0"/>
              <a:t>. </a:t>
            </a:r>
            <a:r>
              <a:rPr dirty="0"/>
              <a:t>Given a correctly segmented source frame [click], the goal of mask propagation is to compute the foreground mask in other video frames.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a:t>
            </a:r>
            <a:r>
              <a:rPr lang="en-US" altLang="zh-CN" baseline="0" dirty="0" smtClean="0"/>
              <a:t>is processed with silhouette edges.</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noRot="1" noChangeAspect="1"/>
          </p:cNvSpPr>
          <p:nvPr>
            <p:ph type="sldImg"/>
          </p:nvPr>
        </p:nvSpPr>
        <p:spPr>
          <a:prstGeom prst="rect">
            <a:avLst/>
          </a:prstGeom>
        </p:spPr>
        <p:txBody>
          <a:bodyPr/>
          <a:lstStyle/>
          <a:p/>
        </p:txBody>
      </p:sp>
      <p:sp>
        <p:nvSpPr>
          <p:cNvPr id="663" name="Shape 663"/>
          <p:cNvSpPr>
            <a:spLocks noGrp="1"/>
          </p:cNvSpPr>
          <p:nvPr>
            <p:ph type="body" sz="quarter" idx="1"/>
          </p:nvPr>
        </p:nvSpPr>
        <p:spPr>
          <a:prstGeom prst="rect">
            <a:avLst/>
          </a:prstGeom>
        </p:spPr>
        <p:txBody>
          <a:bodyPr/>
          <a:lstStyle>
            <a:lvl1pPr>
              <a:defRPr sz="1800"/>
            </a:lvl1pPr>
          </a:lstStyle>
          <a:p>
            <a:r>
              <a:rPr dirty="0"/>
              <a:t>We </a:t>
            </a:r>
            <a:r>
              <a:rPr dirty="0" smtClean="0"/>
              <a:t>comp</a:t>
            </a:r>
            <a:r>
              <a:rPr lang="en-US" dirty="0" smtClean="0"/>
              <a:t>iled</a:t>
            </a:r>
            <a:r>
              <a:rPr dirty="0" smtClean="0"/>
              <a:t> </a:t>
            </a:r>
            <a:r>
              <a:rPr dirty="0"/>
              <a:t>a set of 22 video clips, each with a ground truth foreground segmentation, and compared the accuracy of our method’s automatic mask transfer with a number of previous methods.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prstGeom prst="rect">
            <a:avLst/>
          </a:prstGeom>
        </p:spPr>
        <p:txBody>
          <a:bodyPr/>
          <a:lstStyle/>
          <a:p/>
        </p:txBody>
      </p:sp>
      <p:sp>
        <p:nvSpPr>
          <p:cNvPr id="687" name="Shape 687"/>
          <p:cNvSpPr>
            <a:spLocks noGrp="1"/>
          </p:cNvSpPr>
          <p:nvPr>
            <p:ph type="body" sz="quarter" idx="1"/>
          </p:nvPr>
        </p:nvSpPr>
        <p:spPr>
          <a:prstGeom prst="rect">
            <a:avLst/>
          </a:prstGeom>
        </p:spPr>
        <p:txBody>
          <a:bodyPr/>
          <a:lstStyle>
            <a:lvl1pPr>
              <a:defRPr sz="1800"/>
            </a:lvl1pPr>
          </a:lstStyle>
          <a:p>
            <a:r>
              <a:rPr dirty="0"/>
              <a:t>The full results are in the paper, but in a nutshell, the accuracy of our method is better, especially when transferring the mask to a distant frame, and when the video in question contains fast foreground motion and/or strong foreground deformations</a:t>
            </a:r>
            <a:r>
              <a:rPr dirty="0" smtClean="0"/>
              <a:t>.</a:t>
            </a:r>
            <a:r>
              <a:rPr lang="en-US" dirty="0" smtClean="0"/>
              <a:t> </a:t>
            </a:r>
            <a:endParaRPr lang="en-US" dirty="0" smtClean="0"/>
          </a:p>
          <a:p>
            <a:endParaRPr lang="en-US" dirty="0" smtClean="0"/>
          </a:p>
          <a:p>
            <a:r>
              <a:rPr lang="en-US" altLang="zh-CN" baseline="0" dirty="0" smtClean="0"/>
              <a:t>[click] </a:t>
            </a:r>
            <a:r>
              <a:rPr lang="en-US" dirty="0" smtClean="0"/>
              <a:t>This</a:t>
            </a:r>
            <a:r>
              <a:rPr lang="en-US" baseline="0" dirty="0" smtClean="0"/>
              <a:t> is a column of result zoomed in.</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a:spLocks noGrp="1" noRot="1" noChangeAspect="1"/>
          </p:cNvSpPr>
          <p:nvPr>
            <p:ph type="sldImg"/>
          </p:nvPr>
        </p:nvSpPr>
        <p:spPr>
          <a:prstGeom prst="rect">
            <a:avLst/>
          </a:prstGeom>
        </p:spPr>
        <p:txBody>
          <a:bodyPr/>
          <a:lstStyle/>
          <a:p/>
        </p:txBody>
      </p:sp>
      <p:sp>
        <p:nvSpPr>
          <p:cNvPr id="729" name="Shape 729"/>
          <p:cNvSpPr>
            <a:spLocks noGrp="1"/>
          </p:cNvSpPr>
          <p:nvPr>
            <p:ph type="body" sz="quarter" idx="1"/>
          </p:nvPr>
        </p:nvSpPr>
        <p:spPr>
          <a:prstGeom prst="rect">
            <a:avLst/>
          </a:prstGeom>
        </p:spPr>
        <p:txBody>
          <a:bodyPr/>
          <a:lstStyle>
            <a:lvl1pPr>
              <a:defRPr sz="1800"/>
            </a:lvl1pPr>
          </a:lstStyle>
          <a:p>
            <a:r>
              <a:rPr dirty="0"/>
              <a:t>No matter how much we tune and improve the mask transfer, there are always the possibility of errors. So, in practice the system relies on the user to interactively fix any mask transfer errors. So the </a:t>
            </a:r>
            <a:r>
              <a:rPr lang="en-US" dirty="0" smtClean="0"/>
              <a:t>fact </a:t>
            </a:r>
            <a:r>
              <a:rPr dirty="0" smtClean="0"/>
              <a:t>is </a:t>
            </a:r>
            <a:r>
              <a:rPr dirty="0"/>
              <a:t>that with our more accurate mask transfer, the amount of required user interaction is smaller than </a:t>
            </a:r>
            <a:r>
              <a:rPr dirty="0" smtClean="0"/>
              <a:t>other </a:t>
            </a:r>
            <a:r>
              <a:rPr dirty="0"/>
              <a:t>methods. Let me show you that this is indeed the case.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p:txBody>
      </p:sp>
      <p:sp>
        <p:nvSpPr>
          <p:cNvPr id="274" name="Shape 274"/>
          <p:cNvSpPr>
            <a:spLocks noGrp="1"/>
          </p:cNvSpPr>
          <p:nvPr>
            <p:ph type="body" sz="quarter" idx="1"/>
          </p:nvPr>
        </p:nvSpPr>
        <p:spPr>
          <a:prstGeom prst="rect">
            <a:avLst/>
          </a:prstGeom>
        </p:spPr>
        <p:txBody>
          <a:bodyPr/>
          <a:lstStyle/>
          <a:p>
            <a:pPr>
              <a:defRPr sz="1800"/>
            </a:pPr>
            <a:r>
              <a:rPr dirty="0"/>
              <a:t>One observation that we make is that propagating the mask from one frame to the next, </a:t>
            </a:r>
            <a:r>
              <a:rPr lang="en-US" dirty="0" smtClean="0">
                <a:solidFill>
                  <a:srgbClr val="FF0000"/>
                </a:solidFill>
              </a:rPr>
              <a:t>[click]</a:t>
            </a:r>
            <a:r>
              <a:rPr lang="en-US" dirty="0" smtClean="0"/>
              <a:t> </a:t>
            </a:r>
            <a:r>
              <a:rPr dirty="0" smtClean="0"/>
              <a:t>actually </a:t>
            </a:r>
            <a:r>
              <a:rPr lang="en-US" dirty="0" smtClean="0"/>
              <a:t>this </a:t>
            </a:r>
            <a:r>
              <a:rPr dirty="0" smtClean="0"/>
              <a:t>might </a:t>
            </a:r>
            <a:r>
              <a:rPr dirty="0"/>
              <a:t>not be the best thing to do. Although successive frames are similar to each other, still the propagation is imperfect, and small errors are introduced, and then accumulate to a large error.</a:t>
            </a:r>
            <a:endParaRPr dirty="0"/>
          </a:p>
          <a:p>
            <a:pPr>
              <a:defRPr sz="1800"/>
            </a:pPr>
            <a:endParaRPr dirty="0"/>
          </a:p>
          <a:p>
            <a:pPr>
              <a:defRPr sz="1800"/>
            </a:pPr>
            <a:r>
              <a:rPr dirty="0"/>
              <a:t>With a properly designed mask transfer algorithm, we can achieve a better result by transferring directly to a distant frame</a:t>
            </a:r>
            <a:r>
              <a:rPr dirty="0" smtClean="0"/>
              <a:t>.</a:t>
            </a:r>
            <a:r>
              <a:rPr lang="en-US" dirty="0" smtClean="0"/>
              <a:t> [click]</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p:txBody>
      </p:sp>
      <p:sp>
        <p:nvSpPr>
          <p:cNvPr id="336" name="Shape 336"/>
          <p:cNvSpPr>
            <a:spLocks noGrp="1"/>
          </p:cNvSpPr>
          <p:nvPr>
            <p:ph type="body" sz="quarter" idx="1"/>
          </p:nvPr>
        </p:nvSpPr>
        <p:spPr>
          <a:prstGeom prst="rect">
            <a:avLst/>
          </a:prstGeom>
        </p:spPr>
        <p:txBody>
          <a:bodyPr/>
          <a:lstStyle>
            <a:lvl1pPr>
              <a:defRPr sz="1800"/>
            </a:lvl1pPr>
          </a:lstStyle>
          <a:p>
            <a:r>
              <a:rPr dirty="0"/>
              <a:t>So our video cutout workflow proceeds by jumping </a:t>
            </a:r>
            <a:r>
              <a:rPr dirty="0" smtClean="0"/>
              <a:t>ahead</a:t>
            </a:r>
            <a:r>
              <a:rPr lang="en-US" dirty="0" smtClean="0"/>
              <a:t> [click],</a:t>
            </a:r>
            <a:r>
              <a:rPr dirty="0" smtClean="0"/>
              <a:t> </a:t>
            </a:r>
            <a:r>
              <a:rPr dirty="0"/>
              <a:t>using distant transfer, and then </a:t>
            </a:r>
            <a:r>
              <a:rPr lang="en-US" dirty="0" smtClean="0"/>
              <a:t>[click] </a:t>
            </a:r>
            <a:r>
              <a:rPr dirty="0" smtClean="0"/>
              <a:t>propagating </a:t>
            </a:r>
            <a:r>
              <a:rPr dirty="0"/>
              <a:t>the masks to the intermediate frames </a:t>
            </a:r>
            <a:r>
              <a:rPr dirty="0" smtClean="0"/>
              <a:t>using</a:t>
            </a:r>
            <a:r>
              <a:rPr lang="en-US" baseline="0" dirty="0" smtClean="0"/>
              <a:t> </a:t>
            </a:r>
            <a:r>
              <a:rPr dirty="0" smtClean="0"/>
              <a:t>mask </a:t>
            </a:r>
            <a:r>
              <a:rPr dirty="0"/>
              <a:t>interpolation.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a:t>
            </a:r>
            <a:r>
              <a:rPr lang="en-US" altLang="zh-CN" baseline="0" dirty="0" smtClean="0"/>
              <a:t> we show a real-time interactive session using our </a:t>
            </a:r>
            <a:r>
              <a:rPr lang="en-US" altLang="zh-CN" baseline="0" dirty="0" err="1" smtClean="0"/>
              <a:t>JumpCut</a:t>
            </a:r>
            <a:r>
              <a:rPr lang="en-US" altLang="zh-CN" baseline="0" dirty="0" smtClean="0"/>
              <a:t> method. The frame line in the bottom shows the source and target frames in the mean time.</a:t>
            </a:r>
            <a:endParaRPr lang="en-US" altLang="zh-CN" baseline="0" dirty="0" smtClean="0"/>
          </a:p>
          <a:p>
            <a:endParaRPr lang="en-US" altLang="zh-CN" baseline="0" dirty="0" smtClean="0"/>
          </a:p>
          <a:p>
            <a:r>
              <a:rPr lang="en-US" altLang="zh-CN" baseline="0" dirty="0" smtClean="0"/>
              <a:t>…</a:t>
            </a:r>
            <a:endParaRPr lang="en-US" altLang="zh-CN" baseline="0" dirty="0" smtClean="0"/>
          </a:p>
          <a:p>
            <a:endParaRPr lang="en-US" altLang="zh-CN" baseline="0" dirty="0" smtClean="0"/>
          </a:p>
          <a:p>
            <a:r>
              <a:rPr lang="en-US" altLang="zh-CN" baseline="0" dirty="0" smtClean="0"/>
              <a:t>As you can see, many frames don’t need any touchup.</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p:txBody>
      </p:sp>
      <p:sp>
        <p:nvSpPr>
          <p:cNvPr id="173" name="Shape 173"/>
          <p:cNvSpPr>
            <a:spLocks noGrp="1"/>
          </p:cNvSpPr>
          <p:nvPr>
            <p:ph type="body" sz="quarter" idx="1"/>
          </p:nvPr>
        </p:nvSpPr>
        <p:spPr>
          <a:prstGeom prst="rect">
            <a:avLst/>
          </a:prstGeom>
        </p:spPr>
        <p:txBody>
          <a:bodyPr/>
          <a:lstStyle/>
          <a:p>
            <a:pPr>
              <a:defRPr sz="1800"/>
            </a:pPr>
            <a:r>
              <a:rPr dirty="0"/>
              <a:t>In addition to the challenge of using a natural video background instead of a blue-screen, the main challenges for mask propagation are:</a:t>
            </a:r>
            <a:endParaRPr dirty="0"/>
          </a:p>
          <a:p>
            <a:pPr>
              <a:defRPr sz="1800"/>
            </a:pPr>
            <a:r>
              <a:rPr dirty="0"/>
              <a:t>1. Fast moving and deforming foreground objects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p:txBody>
      </p:sp>
      <p:sp>
        <p:nvSpPr>
          <p:cNvPr id="190" name="Shape 190"/>
          <p:cNvSpPr>
            <a:spLocks noGrp="1"/>
          </p:cNvSpPr>
          <p:nvPr>
            <p:ph type="body" sz="quarter" idx="1"/>
          </p:nvPr>
        </p:nvSpPr>
        <p:spPr>
          <a:prstGeom prst="rect">
            <a:avLst/>
          </a:prstGeom>
        </p:spPr>
        <p:txBody>
          <a:bodyPr/>
          <a:lstStyle/>
          <a:p>
            <a:pPr>
              <a:defRPr sz="1800"/>
            </a:pPr>
            <a:r>
              <a:rPr dirty="0"/>
              <a:t>… and </a:t>
            </a:r>
            <a:endParaRPr dirty="0"/>
          </a:p>
          <a:p>
            <a:pPr>
              <a:defRPr sz="1800"/>
            </a:pPr>
            <a:r>
              <a:rPr dirty="0"/>
              <a:t>2. Changes in the mask topology</a:t>
            </a:r>
            <a:r>
              <a:rPr dirty="0" smtClean="0"/>
              <a:t>,</a:t>
            </a:r>
            <a:r>
              <a:rPr lang="en-US" dirty="0" smtClean="0"/>
              <a:t> [click]</a:t>
            </a:r>
            <a:r>
              <a:rPr dirty="0" smtClean="0"/>
              <a:t> </a:t>
            </a:r>
            <a:r>
              <a:rPr dirty="0"/>
              <a:t>where holes and connected components may quickly appear and disappear.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p:txBody>
      </p:sp>
      <p:sp>
        <p:nvSpPr>
          <p:cNvPr id="195" name="Shape 195"/>
          <p:cNvSpPr>
            <a:spLocks noGrp="1"/>
          </p:cNvSpPr>
          <p:nvPr>
            <p:ph type="body" sz="quarter" idx="1"/>
          </p:nvPr>
        </p:nvSpPr>
        <p:spPr>
          <a:prstGeom prst="rect">
            <a:avLst/>
          </a:prstGeom>
        </p:spPr>
        <p:txBody>
          <a:bodyPr/>
          <a:lstStyle>
            <a:lvl1pPr>
              <a:defRPr sz="1800"/>
            </a:lvl1pPr>
          </a:lstStyle>
          <a:p>
            <a:r>
              <a:rPr dirty="0"/>
              <a:t>Existing state-of-the-art video cutout methods have difficulty overcoming these challenges. For example the method by </a:t>
            </a:r>
            <a:r>
              <a:rPr dirty="0" err="1"/>
              <a:t>Bai</a:t>
            </a:r>
            <a:r>
              <a:rPr dirty="0"/>
              <a:t> et al., which uses overlapping local classifiers…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p:txBody>
      </p:sp>
      <p:sp>
        <p:nvSpPr>
          <p:cNvPr id="200" name="Shape 200"/>
          <p:cNvSpPr>
            <a:spLocks noGrp="1"/>
          </p:cNvSpPr>
          <p:nvPr>
            <p:ph type="body" sz="quarter" idx="1"/>
          </p:nvPr>
        </p:nvSpPr>
        <p:spPr>
          <a:prstGeom prst="rect">
            <a:avLst/>
          </a:prstGeom>
        </p:spPr>
        <p:txBody>
          <a:bodyPr/>
          <a:lstStyle>
            <a:lvl1pPr>
              <a:defRPr sz="1800"/>
            </a:lvl1pPr>
          </a:lstStyle>
          <a:p>
            <a:r>
              <a:rPr dirty="0"/>
              <a:t>… </a:t>
            </a:r>
            <a:r>
              <a:rPr lang="en-US" dirty="0" smtClean="0"/>
              <a:t>which </a:t>
            </a:r>
            <a:r>
              <a:rPr dirty="0" smtClean="0"/>
              <a:t>cannot </a:t>
            </a:r>
            <a:r>
              <a:rPr dirty="0"/>
              <a:t>track fast </a:t>
            </a:r>
            <a:r>
              <a:rPr dirty="0" smtClean="0"/>
              <a:t>moving </a:t>
            </a:r>
            <a:r>
              <a:rPr dirty="0"/>
              <a:t>objects well, as you can see in this example. Errors accumulate very quickly, and a lot of user interaction is needed to correct them.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p:txBody>
      </p:sp>
      <p:sp>
        <p:nvSpPr>
          <p:cNvPr id="205" name="Shape 205"/>
          <p:cNvSpPr>
            <a:spLocks noGrp="1"/>
          </p:cNvSpPr>
          <p:nvPr>
            <p:ph type="body" sz="quarter" idx="1"/>
          </p:nvPr>
        </p:nvSpPr>
        <p:spPr>
          <a:prstGeom prst="rect">
            <a:avLst/>
          </a:prstGeom>
        </p:spPr>
        <p:txBody>
          <a:bodyPr/>
          <a:lstStyle>
            <a:lvl1pPr>
              <a:defRPr sz="1800"/>
            </a:lvl1pPr>
          </a:lstStyle>
          <a:p>
            <a:r>
              <a:rPr dirty="0"/>
              <a:t>A more recent method by one of our co-authors, </a:t>
            </a:r>
            <a:r>
              <a:rPr dirty="0" err="1"/>
              <a:t>Zhong</a:t>
            </a:r>
            <a:r>
              <a:rPr dirty="0"/>
              <a:t> et al, uses local classifiers in long directional windows.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p:txBody>
      </p:sp>
      <p:sp>
        <p:nvSpPr>
          <p:cNvPr id="210" name="Shape 210"/>
          <p:cNvSpPr>
            <a:spLocks noGrp="1"/>
          </p:cNvSpPr>
          <p:nvPr>
            <p:ph type="body" sz="quarter" idx="1"/>
          </p:nvPr>
        </p:nvSpPr>
        <p:spPr>
          <a:prstGeom prst="rect">
            <a:avLst/>
          </a:prstGeom>
        </p:spPr>
        <p:txBody>
          <a:bodyPr/>
          <a:lstStyle>
            <a:lvl1pPr>
              <a:defRPr sz="1800"/>
            </a:lvl1pPr>
          </a:lstStyle>
          <a:p>
            <a:r>
              <a:rPr dirty="0"/>
              <a:t>This produces better results, but still far from perfect on this challenging sequence.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533400" y="2492375"/>
            <a:ext cx="8153400" cy="1225550"/>
          </a:xfrm>
          <a:prstGeom prst="rect">
            <a:avLst/>
          </a:prstGeom>
        </p:spPr>
        <p:txBody>
          <a:bodyPr/>
          <a:lstStyle>
            <a:lvl1pPr algn="ctr">
              <a:defRPr sz="4800" b="1">
                <a:latin typeface="Adobe Gothic Std B"/>
                <a:ea typeface="Adobe Gothic Std B"/>
                <a:cs typeface="Adobe Gothic Std B"/>
                <a:sym typeface="Adobe Gothic Std B"/>
              </a:defRPr>
            </a:lvl1pPr>
          </a:lstStyle>
          <a:p>
            <a:r>
              <a:t>Title Text</a:t>
            </a:r>
          </a:p>
        </p:txBody>
      </p:sp>
      <p:sp>
        <p:nvSpPr>
          <p:cNvPr id="12" name="Shape 12"/>
          <p:cNvSpPr>
            <a:spLocks noGrp="1"/>
          </p:cNvSpPr>
          <p:nvPr>
            <p:ph type="body" sz="quarter" idx="1" hasCustomPrompt="1"/>
          </p:nvPr>
        </p:nvSpPr>
        <p:spPr>
          <a:xfrm>
            <a:off x="1447800" y="3810000"/>
            <a:ext cx="6400800" cy="533400"/>
          </a:xfrm>
          <a:prstGeom prst="rect">
            <a:avLst/>
          </a:prstGeom>
        </p:spPr>
        <p:txBody>
          <a:bodyPr/>
          <a:lstStyle>
            <a:lvl1pPr algn="ctr">
              <a:spcBef>
                <a:spcPts val="400"/>
              </a:spcBef>
              <a:defRPr sz="2000">
                <a:solidFill>
                  <a:srgbClr val="898989"/>
                </a:solidFill>
              </a:defRPr>
            </a:lvl1pPr>
            <a:lvl2pPr marL="676910" indent="-219710" algn="ctr">
              <a:spcBef>
                <a:spcPts val="400"/>
              </a:spcBef>
              <a:defRPr sz="2000">
                <a:solidFill>
                  <a:srgbClr val="898989"/>
                </a:solidFill>
              </a:defRPr>
            </a:lvl2pPr>
            <a:lvl3pPr marL="1122045" indent="-207645" algn="ctr">
              <a:spcBef>
                <a:spcPts val="400"/>
              </a:spcBef>
              <a:defRPr sz="2000">
                <a:solidFill>
                  <a:srgbClr val="898989"/>
                </a:solidFill>
              </a:defRPr>
            </a:lvl3pPr>
            <a:lvl4pPr marL="1600200" indent="-228600" algn="ctr">
              <a:spcBef>
                <a:spcPts val="400"/>
              </a:spcBef>
              <a:defRPr sz="2000">
                <a:solidFill>
                  <a:srgbClr val="898989"/>
                </a:solidFill>
              </a:defRPr>
            </a:lvl4pPr>
            <a:lvl5pPr marL="2057400" indent="-228600" algn="ctr">
              <a:spcBef>
                <a:spcPts val="400"/>
              </a:spcBef>
              <a:defRPr sz="2000">
                <a:solidFill>
                  <a:srgbClr val="898989"/>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8404859" y="6553200"/>
            <a:ext cx="281941" cy="287087"/>
          </a:xfrm>
          <a:prstGeom prst="rect">
            <a:avLst/>
          </a:prstGeom>
        </p:spPr>
        <p:txBody>
          <a:bodyPr/>
          <a:lstStyle>
            <a:lvl1pPr algn="r">
              <a:defRPr sz="1400">
                <a:latin typeface="Times New Roman"/>
                <a:ea typeface="Times New Roman"/>
                <a:cs typeface="Times New Roman"/>
                <a:sym typeface="Times New Roman"/>
              </a:defRPr>
            </a:lvl1pPr>
          </a:lstStyle>
          <a:p>
            <a:fld id="{86CB4B4D-7CA3-9044-876B-883B54F8677D}" type="slidenum">
              <a:rPr/>
            </a:fld>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91" name="Shape 91"/>
          <p:cNvSpPr>
            <a:spLocks noGrp="1"/>
          </p:cNvSpPr>
          <p:nvPr>
            <p:ph type="title" hasCustomPrompt="1"/>
          </p:nvPr>
        </p:nvSpPr>
        <p:spPr>
          <a:xfrm>
            <a:off x="630237" y="457200"/>
            <a:ext cx="2949576" cy="1600200"/>
          </a:xfrm>
          <a:prstGeom prst="rect">
            <a:avLst/>
          </a:prstGeom>
        </p:spPr>
        <p:txBody>
          <a:bodyPr anchor="b"/>
          <a:lstStyle>
            <a:lvl1pPr>
              <a:defRPr sz="3200" b="1">
                <a:latin typeface="Adobe Gothic Std B"/>
                <a:ea typeface="Adobe Gothic Std B"/>
                <a:cs typeface="Adobe Gothic Std B"/>
                <a:sym typeface="Adobe Gothic Std B"/>
              </a:defRPr>
            </a:lvl1pPr>
          </a:lstStyle>
          <a:p>
            <a:r>
              <a:t>Title Text</a:t>
            </a:r>
          </a:p>
        </p:txBody>
      </p:sp>
      <p:sp>
        <p:nvSpPr>
          <p:cNvPr id="92" name="Shape 92"/>
          <p:cNvSpPr>
            <a:spLocks noGrp="1"/>
          </p:cNvSpPr>
          <p:nvPr>
            <p:ph type="pic" sz="half" idx="13"/>
          </p:nvPr>
        </p:nvSpPr>
        <p:spPr>
          <a:xfrm>
            <a:off x="3887787" y="987425"/>
            <a:ext cx="4629151" cy="4873625"/>
          </a:xfrm>
          <a:prstGeom prst="rect">
            <a:avLst/>
          </a:prstGeom>
        </p:spPr>
        <p:txBody>
          <a:bodyPr lIns="91439" rIns="91439">
            <a:noAutofit/>
          </a:bodyPr>
          <a:lstStyle/>
          <a:p/>
        </p:txBody>
      </p:sp>
      <p:sp>
        <p:nvSpPr>
          <p:cNvPr id="93" name="Shape 93"/>
          <p:cNvSpPr>
            <a:spLocks noGrp="1"/>
          </p:cNvSpPr>
          <p:nvPr>
            <p:ph type="body" sz="quarter" idx="1" hasCustomPrompt="1"/>
          </p:nvPr>
        </p:nvSpPr>
        <p:spPr>
          <a:xfrm>
            <a:off x="630237" y="2057400"/>
            <a:ext cx="2949576" cy="3811588"/>
          </a:xfrm>
          <a:prstGeom prst="rect">
            <a:avLst/>
          </a:prstGeom>
        </p:spPr>
        <p:txBody>
          <a:bodyPr/>
          <a:lstStyle>
            <a:lvl1pPr>
              <a:spcBef>
                <a:spcPts val="300"/>
              </a:spcBef>
              <a:defRPr sz="1600"/>
            </a:lvl1pPr>
            <a:lvl2pPr marL="0" indent="457200">
              <a:spcBef>
                <a:spcPts val="300"/>
              </a:spcBef>
              <a:buSzTx/>
              <a:buNone/>
              <a:defRPr sz="1600"/>
            </a:lvl2pPr>
            <a:lvl3pPr marL="0" indent="914400">
              <a:spcBef>
                <a:spcPts val="300"/>
              </a:spcBef>
              <a:buSzTx/>
              <a:buNone/>
              <a:defRPr sz="1600"/>
            </a:lvl3pPr>
            <a:lvl4pPr marL="0" indent="1371600">
              <a:spcBef>
                <a:spcPts val="300"/>
              </a:spcBef>
              <a:buSzTx/>
              <a:buNone/>
              <a:defRPr sz="1600"/>
            </a:lvl4pPr>
            <a:lvl5pPr marL="0" indent="1828800">
              <a:spcBef>
                <a:spcPts val="300"/>
              </a:spcBef>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01" name="Shape 101"/>
          <p:cNvSpPr>
            <a:spLocks noGrp="1"/>
          </p:cNvSpPr>
          <p:nvPr>
            <p:ph type="title" hasCustomPrompt="1"/>
          </p:nvPr>
        </p:nvSpPr>
        <p:spPr>
          <a:xfrm>
            <a:off x="487992" y="443135"/>
            <a:ext cx="6121401" cy="609601"/>
          </a:xfrm>
          <a:prstGeom prst="rect">
            <a:avLst/>
          </a:prstGeom>
        </p:spPr>
        <p:txBody>
          <a:bodyPr/>
          <a:lstStyle>
            <a:lvl1pPr>
              <a:defRPr sz="3200" b="1">
                <a:latin typeface="Adobe Gothic Std B"/>
                <a:ea typeface="Adobe Gothic Std B"/>
                <a:cs typeface="Adobe Gothic Std B"/>
                <a:sym typeface="Adobe Gothic Std B"/>
              </a:defRPr>
            </a:lvl1pPr>
          </a:lstStyle>
          <a:p>
            <a:r>
              <a:t>Title Text</a:t>
            </a:r>
          </a:p>
        </p:txBody>
      </p:sp>
      <p:sp>
        <p:nvSpPr>
          <p:cNvPr id="102" name="Shape 102"/>
          <p:cNvSpPr>
            <a:spLocks noGrp="1"/>
          </p:cNvSpPr>
          <p:nvPr>
            <p:ph type="body" idx="1" hasCustomPrompt="1"/>
          </p:nvPr>
        </p:nvSpPr>
        <p:spPr>
          <a:xfrm>
            <a:off x="457200" y="1125537"/>
            <a:ext cx="8229600" cy="5199064"/>
          </a:xfrm>
          <a:prstGeom prst="rect">
            <a:avLst/>
          </a:prstGeom>
        </p:spPr>
        <p:txBody>
          <a:bodyPr/>
          <a:lstStyle>
            <a:lvl1pPr marL="342900" indent="-342900">
              <a:spcBef>
                <a:spcPts val="600"/>
              </a:spcBef>
              <a:buClr>
                <a:srgbClr val="918BDB"/>
              </a:buClr>
              <a:buSzPct val="75000"/>
              <a:buFont typeface="Wingdings"/>
              <a:buChar char="□"/>
              <a:defRPr sz="2800"/>
            </a:lvl1pPr>
            <a:lvl2pPr marL="765175" indent="-307975">
              <a:spcBef>
                <a:spcPts val="600"/>
              </a:spcBef>
              <a:buClr>
                <a:srgbClr val="918BDB"/>
              </a:buClr>
              <a:buFont typeface="Wingdings"/>
              <a:defRPr sz="2800"/>
            </a:lvl2pPr>
            <a:lvl3pPr marL="1205230" indent="-290830">
              <a:spcBef>
                <a:spcPts val="600"/>
              </a:spcBef>
              <a:buClr>
                <a:srgbClr val="918BDB"/>
              </a:buClr>
              <a:buFont typeface="Wingdings"/>
              <a:defRPr sz="2800"/>
            </a:lvl3pPr>
            <a:lvl4pPr marL="1691640" indent="-320040">
              <a:spcBef>
                <a:spcPts val="600"/>
              </a:spcBef>
              <a:buClr>
                <a:srgbClr val="918BDB"/>
              </a:buClr>
              <a:buFont typeface="Wingdings"/>
              <a:defRPr sz="2800"/>
            </a:lvl4pPr>
            <a:lvl5pPr marL="2148840" indent="-320040">
              <a:spcBef>
                <a:spcPts val="600"/>
              </a:spcBef>
              <a:buClr>
                <a:srgbClr val="918BDB"/>
              </a:buClr>
              <a:buFont typeface="Wingdings"/>
              <a:defRPr sz="2800"/>
            </a:lvl5p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110" name="Shape 110"/>
          <p:cNvSpPr>
            <a:spLocks noGrp="1"/>
          </p:cNvSpPr>
          <p:nvPr>
            <p:ph type="title" hasCustomPrompt="1"/>
          </p:nvPr>
        </p:nvSpPr>
        <p:spPr>
          <a:xfrm>
            <a:off x="6578600" y="371475"/>
            <a:ext cx="2108200" cy="5953125"/>
          </a:xfrm>
          <a:prstGeom prst="rect">
            <a:avLst/>
          </a:prstGeom>
        </p:spPr>
        <p:txBody>
          <a:bodyPr/>
          <a:lstStyle>
            <a:lvl1pPr>
              <a:defRPr sz="3200" b="1">
                <a:latin typeface="Adobe Gothic Std B"/>
                <a:ea typeface="Adobe Gothic Std B"/>
                <a:cs typeface="Adobe Gothic Std B"/>
                <a:sym typeface="Adobe Gothic Std B"/>
              </a:defRPr>
            </a:lvl1pPr>
          </a:lstStyle>
          <a:p>
            <a:r>
              <a:t>Title Text</a:t>
            </a:r>
          </a:p>
        </p:txBody>
      </p:sp>
      <p:sp>
        <p:nvSpPr>
          <p:cNvPr id="111" name="Shape 111"/>
          <p:cNvSpPr>
            <a:spLocks noGrp="1"/>
          </p:cNvSpPr>
          <p:nvPr>
            <p:ph type="body" idx="1" hasCustomPrompt="1"/>
          </p:nvPr>
        </p:nvSpPr>
        <p:spPr>
          <a:xfrm>
            <a:off x="250825" y="371475"/>
            <a:ext cx="6175375" cy="5953125"/>
          </a:xfrm>
          <a:prstGeom prst="rect">
            <a:avLst/>
          </a:prstGeom>
        </p:spPr>
        <p:txBody>
          <a:bodyPr/>
          <a:lstStyle>
            <a:lvl1pPr marL="342900" indent="-342900">
              <a:spcBef>
                <a:spcPts val="600"/>
              </a:spcBef>
              <a:buClr>
                <a:srgbClr val="918BDB"/>
              </a:buClr>
              <a:buSzPct val="75000"/>
              <a:buFont typeface="Wingdings"/>
              <a:buChar char="□"/>
              <a:defRPr sz="2800"/>
            </a:lvl1pPr>
            <a:lvl2pPr marL="765175" indent="-307975">
              <a:spcBef>
                <a:spcPts val="600"/>
              </a:spcBef>
              <a:buClr>
                <a:srgbClr val="918BDB"/>
              </a:buClr>
              <a:buFont typeface="Wingdings"/>
              <a:defRPr sz="2800"/>
            </a:lvl2pPr>
            <a:lvl3pPr marL="1205230" indent="-290830">
              <a:spcBef>
                <a:spcPts val="600"/>
              </a:spcBef>
              <a:buClr>
                <a:srgbClr val="918BDB"/>
              </a:buClr>
              <a:buFont typeface="Wingdings"/>
              <a:defRPr sz="2800"/>
            </a:lvl3pPr>
            <a:lvl4pPr marL="1691640" indent="-320040">
              <a:spcBef>
                <a:spcPts val="600"/>
              </a:spcBef>
              <a:buClr>
                <a:srgbClr val="918BDB"/>
              </a:buClr>
              <a:buFont typeface="Wingdings"/>
              <a:defRPr sz="2800"/>
            </a:lvl4pPr>
            <a:lvl5pPr marL="2148840" indent="-320040">
              <a:spcBef>
                <a:spcPts val="600"/>
              </a:spcBef>
              <a:buClr>
                <a:srgbClr val="918BDB"/>
              </a:buClr>
              <a:buFont typeface="Wingdings"/>
              <a:defRPr sz="2800"/>
            </a:lvl5p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图表">
    <p:spTree>
      <p:nvGrpSpPr>
        <p:cNvPr id="1" name=""/>
        <p:cNvGrpSpPr/>
        <p:nvPr/>
      </p:nvGrpSpPr>
      <p:grpSpPr>
        <a:xfrm>
          <a:off x="0" y="0"/>
          <a:ext cx="0" cy="0"/>
          <a:chOff x="0" y="0"/>
          <a:chExt cx="0" cy="0"/>
        </a:xfrm>
      </p:grpSpPr>
      <p:sp>
        <p:nvSpPr>
          <p:cNvPr id="119" name="Shape 119"/>
          <p:cNvSpPr>
            <a:spLocks noGrp="1"/>
          </p:cNvSpPr>
          <p:nvPr>
            <p:ph type="title" hasCustomPrompt="1"/>
          </p:nvPr>
        </p:nvSpPr>
        <p:spPr>
          <a:xfrm>
            <a:off x="250825" y="371475"/>
            <a:ext cx="6121400" cy="609600"/>
          </a:xfrm>
          <a:prstGeom prst="rect">
            <a:avLst/>
          </a:prstGeom>
        </p:spPr>
        <p:txBody>
          <a:bodyPr/>
          <a:lstStyle>
            <a:lvl1pPr>
              <a:defRPr sz="3200" b="1">
                <a:latin typeface="Adobe Gothic Std B"/>
                <a:ea typeface="Adobe Gothic Std B"/>
                <a:cs typeface="Adobe Gothic Std B"/>
                <a:sym typeface="Adobe Gothic Std B"/>
              </a:defRPr>
            </a:lvl1pPr>
          </a:lstStyle>
          <a:p>
            <a:r>
              <a:t>Title Text</a:t>
            </a:r>
          </a:p>
        </p:txBody>
      </p:sp>
      <p:sp>
        <p:nvSpPr>
          <p:cNvPr id="120" name="Shape 120"/>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幻灯片 0">
    <p:spTree>
      <p:nvGrpSpPr>
        <p:cNvPr id="1" name=""/>
        <p:cNvGrpSpPr/>
        <p:nvPr/>
      </p:nvGrpSpPr>
      <p:grpSpPr>
        <a:xfrm>
          <a:off x="0" y="0"/>
          <a:ext cx="0" cy="0"/>
          <a:chOff x="0" y="0"/>
          <a:chExt cx="0" cy="0"/>
        </a:xfrm>
      </p:grpSpPr>
      <p:sp>
        <p:nvSpPr>
          <p:cNvPr id="20" name="Shape 20"/>
          <p:cNvSpPr>
            <a:spLocks noGrp="1"/>
          </p:cNvSpPr>
          <p:nvPr>
            <p:ph type="title" hasCustomPrompt="1"/>
          </p:nvPr>
        </p:nvSpPr>
        <p:spPr>
          <a:xfrm>
            <a:off x="533400" y="2492375"/>
            <a:ext cx="8153400" cy="1225550"/>
          </a:xfrm>
          <a:prstGeom prst="rect">
            <a:avLst/>
          </a:prstGeom>
        </p:spPr>
        <p:txBody>
          <a:bodyPr/>
          <a:lstStyle>
            <a:lvl1pPr algn="ctr">
              <a:defRPr sz="4800" b="1">
                <a:latin typeface="Adobe Gothic Std B"/>
                <a:ea typeface="Adobe Gothic Std B"/>
                <a:cs typeface="Adobe Gothic Std B"/>
                <a:sym typeface="Adobe Gothic Std B"/>
              </a:defRPr>
            </a:lvl1pPr>
          </a:lstStyle>
          <a:p>
            <a:r>
              <a:t>Title Text</a:t>
            </a:r>
          </a:p>
        </p:txBody>
      </p:sp>
      <p:sp>
        <p:nvSpPr>
          <p:cNvPr id="21" name="Shape 21"/>
          <p:cNvSpPr>
            <a:spLocks noGrp="1"/>
          </p:cNvSpPr>
          <p:nvPr>
            <p:ph type="body" sz="quarter" idx="1" hasCustomPrompt="1"/>
          </p:nvPr>
        </p:nvSpPr>
        <p:spPr>
          <a:xfrm>
            <a:off x="1447800" y="3810000"/>
            <a:ext cx="6400800" cy="533400"/>
          </a:xfrm>
          <a:prstGeom prst="rect">
            <a:avLst/>
          </a:prstGeom>
        </p:spPr>
        <p:txBody>
          <a:bodyPr/>
          <a:lstStyle>
            <a:lvl1pPr algn="ctr">
              <a:spcBef>
                <a:spcPts val="400"/>
              </a:spcBef>
              <a:defRPr sz="2000">
                <a:solidFill>
                  <a:srgbClr val="898989"/>
                </a:solidFill>
              </a:defRPr>
            </a:lvl1pPr>
            <a:lvl2pPr marL="676910" indent="-219710" algn="ctr">
              <a:spcBef>
                <a:spcPts val="400"/>
              </a:spcBef>
              <a:defRPr sz="2000">
                <a:solidFill>
                  <a:srgbClr val="898989"/>
                </a:solidFill>
              </a:defRPr>
            </a:lvl2pPr>
            <a:lvl3pPr marL="1122045" indent="-207645" algn="ctr">
              <a:spcBef>
                <a:spcPts val="400"/>
              </a:spcBef>
              <a:defRPr sz="2000">
                <a:solidFill>
                  <a:srgbClr val="898989"/>
                </a:solidFill>
              </a:defRPr>
            </a:lvl3pPr>
            <a:lvl4pPr marL="1600200" indent="-228600" algn="ctr">
              <a:spcBef>
                <a:spcPts val="400"/>
              </a:spcBef>
              <a:defRPr sz="2000">
                <a:solidFill>
                  <a:srgbClr val="898989"/>
                </a:solidFill>
              </a:defRPr>
            </a:lvl4pPr>
            <a:lvl5pPr marL="2057400" indent="-228600" algn="ctr">
              <a:spcBef>
                <a:spcPts val="400"/>
              </a:spcBef>
              <a:defRPr sz="2000">
                <a:solidFill>
                  <a:srgbClr val="898989"/>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xfrm>
            <a:off x="8404859" y="6553200"/>
            <a:ext cx="281941" cy="287087"/>
          </a:xfrm>
          <a:prstGeom prst="rect">
            <a:avLst/>
          </a:prstGeom>
        </p:spPr>
        <p:txBody>
          <a:bodyPr/>
          <a:lstStyle>
            <a:lvl1pPr algn="r">
              <a:defRPr sz="1400">
                <a:latin typeface="Times New Roman"/>
                <a:ea typeface="Times New Roman"/>
                <a:cs typeface="Times New Roman"/>
                <a:sym typeface="Times New Roman"/>
              </a:defRPr>
            </a:lvl1pPr>
          </a:lstStyle>
          <a:p>
            <a:fld id="{86CB4B4D-7CA3-9044-876B-883B54F8677D}" type="slidenum">
              <a:rPr/>
            </a:fld>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9" name="Shape 29"/>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hape 30"/>
          <p:cNvSpPr>
            <a:spLocks noGrp="1"/>
          </p:cNvSpPr>
          <p:nvPr>
            <p:ph type="title" hasCustomPrompt="1"/>
          </p:nvPr>
        </p:nvSpPr>
        <p:spPr>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fld>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38" name="Shape 38"/>
          <p:cNvSpPr>
            <a:spLocks noGrp="1"/>
          </p:cNvSpPr>
          <p:nvPr>
            <p:ph type="title" hasCustomPrompt="1"/>
          </p:nvPr>
        </p:nvSpPr>
        <p:spPr>
          <a:xfrm>
            <a:off x="623887" y="1709738"/>
            <a:ext cx="7886701" cy="2852737"/>
          </a:xfrm>
          <a:prstGeom prst="rect">
            <a:avLst/>
          </a:prstGeom>
        </p:spPr>
        <p:txBody>
          <a:bodyPr anchor="b"/>
          <a:lstStyle>
            <a:lvl1pPr>
              <a:defRPr sz="6000" b="1">
                <a:latin typeface="Adobe Gothic Std B"/>
                <a:ea typeface="Adobe Gothic Std B"/>
                <a:cs typeface="Adobe Gothic Std B"/>
                <a:sym typeface="Adobe Gothic Std B"/>
              </a:defRPr>
            </a:lvl1pPr>
          </a:lstStyle>
          <a:p>
            <a:r>
              <a:t>Title Text</a:t>
            </a:r>
          </a:p>
        </p:txBody>
      </p:sp>
      <p:sp>
        <p:nvSpPr>
          <p:cNvPr id="39" name="Shape 39"/>
          <p:cNvSpPr>
            <a:spLocks noGrp="1"/>
          </p:cNvSpPr>
          <p:nvPr>
            <p:ph type="body" sz="quarter" idx="1" hasCustomPrompt="1"/>
          </p:nvPr>
        </p:nvSpPr>
        <p:spPr>
          <a:xfrm>
            <a:off x="623887" y="4589462"/>
            <a:ext cx="7886701" cy="1500188"/>
          </a:xfrm>
          <a:prstGeom prst="rect">
            <a:avLst/>
          </a:prstGeom>
        </p:spPr>
        <p:txBody>
          <a:bodyPr/>
          <a:lstStyle>
            <a:lvl2pPr marL="0" indent="457200">
              <a:buSzTx/>
              <a:buNone/>
            </a:lvl2pPr>
            <a:lvl3pPr marL="0" indent="914400">
              <a:buSzTx/>
              <a:buNone/>
            </a:lvl3pPr>
            <a:lvl4pPr marL="0" indent="1371600">
              <a:buSzTx/>
              <a:buNone/>
            </a:lvl4pPr>
            <a:lvl5pPr marL="0" indent="1828800">
              <a:buSzTx/>
              <a:buNone/>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47" name="Shape 47"/>
          <p:cNvSpPr>
            <a:spLocks noGrp="1"/>
          </p:cNvSpPr>
          <p:nvPr>
            <p:ph type="title" hasCustomPrompt="1"/>
          </p:nvPr>
        </p:nvSpPr>
        <p:spPr>
          <a:xfrm>
            <a:off x="487992" y="443135"/>
            <a:ext cx="6121401" cy="609601"/>
          </a:xfrm>
          <a:prstGeom prst="rect">
            <a:avLst/>
          </a:prstGeom>
        </p:spPr>
        <p:txBody>
          <a:bodyPr/>
          <a:lstStyle>
            <a:lvl1pPr>
              <a:defRPr sz="3200" b="1">
                <a:latin typeface="Adobe Gothic Std B"/>
                <a:ea typeface="Adobe Gothic Std B"/>
                <a:cs typeface="Adobe Gothic Std B"/>
                <a:sym typeface="Adobe Gothic Std B"/>
              </a:defRPr>
            </a:lvl1pPr>
          </a:lstStyle>
          <a:p>
            <a:r>
              <a:t>Title Text</a:t>
            </a:r>
          </a:p>
        </p:txBody>
      </p:sp>
      <p:sp>
        <p:nvSpPr>
          <p:cNvPr id="48" name="Shape 48"/>
          <p:cNvSpPr>
            <a:spLocks noGrp="1"/>
          </p:cNvSpPr>
          <p:nvPr>
            <p:ph type="body" sz="half" idx="1" hasCustomPrompt="1"/>
          </p:nvPr>
        </p:nvSpPr>
        <p:spPr>
          <a:xfrm>
            <a:off x="457200" y="1125537"/>
            <a:ext cx="4038600" cy="5199064"/>
          </a:xfrm>
          <a:prstGeom prst="rect">
            <a:avLst/>
          </a:prstGeom>
        </p:spPr>
        <p:txBody>
          <a:bodyPr/>
          <a:lstStyle>
            <a:lvl1pPr marL="342900" indent="-342900">
              <a:spcBef>
                <a:spcPts val="600"/>
              </a:spcBef>
              <a:buClr>
                <a:srgbClr val="918BDB"/>
              </a:buClr>
              <a:buSzPct val="75000"/>
              <a:buFont typeface="Wingdings"/>
              <a:buChar char="□"/>
              <a:defRPr sz="2800"/>
            </a:lvl1pPr>
            <a:lvl2pPr marL="765175" indent="-307975">
              <a:spcBef>
                <a:spcPts val="600"/>
              </a:spcBef>
              <a:buClr>
                <a:srgbClr val="918BDB"/>
              </a:buClr>
              <a:buFont typeface="Wingdings"/>
              <a:defRPr sz="2800"/>
            </a:lvl2pPr>
            <a:lvl3pPr marL="1205230" indent="-290830">
              <a:spcBef>
                <a:spcPts val="600"/>
              </a:spcBef>
              <a:buClr>
                <a:srgbClr val="918BDB"/>
              </a:buClr>
              <a:buFont typeface="Wingdings"/>
              <a:defRPr sz="2800"/>
            </a:lvl3pPr>
            <a:lvl4pPr marL="1691640" indent="-320040">
              <a:spcBef>
                <a:spcPts val="600"/>
              </a:spcBef>
              <a:buClr>
                <a:srgbClr val="918BDB"/>
              </a:buClr>
              <a:buFont typeface="Wingdings"/>
              <a:defRPr sz="2800"/>
            </a:lvl4pPr>
            <a:lvl5pPr marL="2148840" indent="-320040">
              <a:spcBef>
                <a:spcPts val="600"/>
              </a:spcBef>
              <a:buClr>
                <a:srgbClr val="918BDB"/>
              </a:buClr>
              <a:buFont typeface="Wingdings"/>
              <a:defRPr sz="2800"/>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56" name="Shape 56"/>
          <p:cNvSpPr>
            <a:spLocks noGrp="1"/>
          </p:cNvSpPr>
          <p:nvPr>
            <p:ph type="title" hasCustomPrompt="1"/>
          </p:nvPr>
        </p:nvSpPr>
        <p:spPr>
          <a:xfrm>
            <a:off x="630237" y="365125"/>
            <a:ext cx="7886701" cy="1325563"/>
          </a:xfrm>
          <a:prstGeom prst="rect">
            <a:avLst/>
          </a:prstGeom>
        </p:spPr>
        <p:txBody>
          <a:bodyPr/>
          <a:lstStyle>
            <a:lvl1pPr>
              <a:defRPr sz="3200" b="1">
                <a:latin typeface="Adobe Gothic Std B"/>
                <a:ea typeface="Adobe Gothic Std B"/>
                <a:cs typeface="Adobe Gothic Std B"/>
                <a:sym typeface="Adobe Gothic Std B"/>
              </a:defRPr>
            </a:lvl1pPr>
          </a:lstStyle>
          <a:p>
            <a:r>
              <a:t>Title Text</a:t>
            </a:r>
          </a:p>
        </p:txBody>
      </p:sp>
      <p:sp>
        <p:nvSpPr>
          <p:cNvPr id="57" name="Shape 57"/>
          <p:cNvSpPr>
            <a:spLocks noGrp="1"/>
          </p:cNvSpPr>
          <p:nvPr>
            <p:ph type="body" sz="quarter" idx="1" hasCustomPrompt="1"/>
          </p:nvPr>
        </p:nvSpPr>
        <p:spPr>
          <a:xfrm>
            <a:off x="630237" y="1681163"/>
            <a:ext cx="3868739" cy="823913"/>
          </a:xfrm>
          <a:prstGeom prst="rect">
            <a:avLst/>
          </a:prstGeom>
        </p:spPr>
        <p:txBody>
          <a:bodyPr anchor="b"/>
          <a:lstStyle>
            <a:lvl1pPr>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body" sz="quarter" idx="13"/>
          </p:nvPr>
        </p:nvSpPr>
        <p:spPr>
          <a:xfrm>
            <a:off x="4629150" y="1681163"/>
            <a:ext cx="3887788" cy="823913"/>
          </a:xfrm>
          <a:prstGeom prst="rect">
            <a:avLst/>
          </a:prstGeom>
        </p:spPr>
        <p:txBody>
          <a:bodyPr anchor="b"/>
          <a:lstStyle/>
          <a:p>
            <a:pPr>
              <a:defRPr b="1"/>
            </a:pPr>
          </a:p>
        </p:txBody>
      </p:sp>
      <p:sp>
        <p:nvSpPr>
          <p:cNvPr id="59" name="Shape 59"/>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66" name="Shape 66"/>
          <p:cNvSpPr>
            <a:spLocks noGrp="1"/>
          </p:cNvSpPr>
          <p:nvPr>
            <p:ph type="title" hasCustomPrompt="1"/>
          </p:nvPr>
        </p:nvSpPr>
        <p:spPr>
          <a:xfrm>
            <a:off x="487992" y="443135"/>
            <a:ext cx="6121401" cy="609601"/>
          </a:xfrm>
          <a:prstGeom prst="rect">
            <a:avLst/>
          </a:prstGeom>
        </p:spPr>
        <p:txBody>
          <a:bodyPr/>
          <a:lstStyle>
            <a:lvl1pPr>
              <a:defRPr sz="3200" b="1">
                <a:latin typeface="Adobe Gothic Std B"/>
                <a:ea typeface="Adobe Gothic Std B"/>
                <a:cs typeface="Adobe Gothic Std B"/>
                <a:sym typeface="Adobe Gothic Std B"/>
              </a:defRPr>
            </a:lvl1pPr>
          </a:lstStyle>
          <a:p>
            <a:r>
              <a:t>Title Text</a:t>
            </a:r>
          </a:p>
        </p:txBody>
      </p:sp>
      <p:sp>
        <p:nvSpPr>
          <p:cNvPr id="67" name="Shape 67"/>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74" name="Shape 74"/>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81" name="Shape 81"/>
          <p:cNvSpPr>
            <a:spLocks noGrp="1"/>
          </p:cNvSpPr>
          <p:nvPr>
            <p:ph type="title" hasCustomPrompt="1"/>
          </p:nvPr>
        </p:nvSpPr>
        <p:spPr>
          <a:xfrm>
            <a:off x="630237" y="457200"/>
            <a:ext cx="2949576" cy="1600200"/>
          </a:xfrm>
          <a:prstGeom prst="rect">
            <a:avLst/>
          </a:prstGeom>
        </p:spPr>
        <p:txBody>
          <a:bodyPr anchor="b"/>
          <a:lstStyle>
            <a:lvl1pPr>
              <a:defRPr sz="3200" b="1">
                <a:latin typeface="Adobe Gothic Std B"/>
                <a:ea typeface="Adobe Gothic Std B"/>
                <a:cs typeface="Adobe Gothic Std B"/>
                <a:sym typeface="Adobe Gothic Std B"/>
              </a:defRPr>
            </a:lvl1pPr>
          </a:lstStyle>
          <a:p>
            <a:r>
              <a:t>Title Text</a:t>
            </a:r>
          </a:p>
        </p:txBody>
      </p:sp>
      <p:sp>
        <p:nvSpPr>
          <p:cNvPr id="82" name="Shape 82"/>
          <p:cNvSpPr>
            <a:spLocks noGrp="1"/>
          </p:cNvSpPr>
          <p:nvPr>
            <p:ph type="body" sz="half" idx="1" hasCustomPrompt="1"/>
          </p:nvPr>
        </p:nvSpPr>
        <p:spPr>
          <a:xfrm>
            <a:off x="3887787" y="987425"/>
            <a:ext cx="4629151" cy="4873625"/>
          </a:xfrm>
          <a:prstGeom prst="rect">
            <a:avLst/>
          </a:prstGeom>
        </p:spPr>
        <p:txBody>
          <a:bodyPr/>
          <a:lstStyle>
            <a:lvl1pPr marL="342900" indent="-342900">
              <a:spcBef>
                <a:spcPts val="700"/>
              </a:spcBef>
              <a:buClr>
                <a:srgbClr val="918BDB"/>
              </a:buClr>
              <a:buSzPct val="75000"/>
              <a:buFont typeface="Wingdings"/>
              <a:buChar char="□"/>
              <a:defRPr sz="3200"/>
            </a:lvl1pPr>
            <a:lvl2pPr marL="783590" indent="-326390">
              <a:spcBef>
                <a:spcPts val="700"/>
              </a:spcBef>
              <a:buClr>
                <a:srgbClr val="918BDB"/>
              </a:buClr>
              <a:buFont typeface="Wingdings"/>
              <a:defRPr sz="3200"/>
            </a:lvl2pPr>
            <a:lvl3pPr marL="1219200" indent="-304800">
              <a:spcBef>
                <a:spcPts val="700"/>
              </a:spcBef>
              <a:buClr>
                <a:srgbClr val="918BDB"/>
              </a:buClr>
              <a:buFont typeface="Wingdings"/>
              <a:defRPr sz="3200"/>
            </a:lvl3pPr>
            <a:lvl4pPr marL="1737360" indent="-365760">
              <a:spcBef>
                <a:spcPts val="700"/>
              </a:spcBef>
              <a:buClr>
                <a:srgbClr val="918BDB"/>
              </a:buClr>
              <a:buFont typeface="Wingdings"/>
              <a:defRPr sz="3200"/>
            </a:lvl4pPr>
            <a:lvl5pPr marL="2194560" indent="-365760">
              <a:spcBef>
                <a:spcPts val="700"/>
              </a:spcBef>
              <a:buClr>
                <a:srgbClr val="918BDB"/>
              </a:buClr>
              <a:buFont typeface="Wingdings"/>
              <a:defRPr sz="3200"/>
            </a:lvl5pPr>
          </a:lstStyle>
          <a:p>
            <a:r>
              <a:t>Body Level One</a:t>
            </a:r>
          </a:p>
          <a:p>
            <a:pPr lvl="1"/>
            <a:r>
              <a:t>Body Level Two</a:t>
            </a:r>
          </a:p>
          <a:p>
            <a:pPr lvl="2"/>
            <a:r>
              <a:t>Body Level Three</a:t>
            </a:r>
          </a:p>
          <a:p>
            <a:pPr lvl="3"/>
            <a:r>
              <a:t>Body Level Four</a:t>
            </a:r>
          </a:p>
          <a:p>
            <a:pPr lvl="4"/>
            <a:r>
              <a:t>Body Level Five</a:t>
            </a:r>
          </a:p>
        </p:txBody>
      </p:sp>
      <p:sp>
        <p:nvSpPr>
          <p:cNvPr id="83" name="Shape 83"/>
          <p:cNvSpPr>
            <a:spLocks noGrp="1"/>
          </p:cNvSpPr>
          <p:nvPr>
            <p:ph type="body" sz="quarter" idx="13"/>
          </p:nvPr>
        </p:nvSpPr>
        <p:spPr>
          <a:xfrm>
            <a:off x="630237" y="2057400"/>
            <a:ext cx="2949576" cy="3811588"/>
          </a:xfrm>
          <a:prstGeom prst="rect">
            <a:avLst/>
          </a:prstGeom>
        </p:spPr>
        <p:txBody>
          <a:bodyPr/>
          <a:lstStyle/>
          <a:p>
            <a:pPr>
              <a:spcBef>
                <a:spcPts val="300"/>
              </a:spcBef>
              <a:defRPr sz="1600"/>
            </a:pPr>
          </a:p>
        </p:txBody>
      </p:sp>
      <p:sp>
        <p:nvSpPr>
          <p:cNvPr id="84" name="Shape 84"/>
          <p:cNvSpPr>
            <a:spLocks noGrp="1"/>
          </p:cNvSpPr>
          <p:nvPr>
            <p:ph type="sldNum" sz="quarter" idx="2"/>
          </p:nvPr>
        </p:nvSpPr>
        <p:spPr>
          <a:xfrm>
            <a:off x="4194442" y="6477000"/>
            <a:ext cx="297916" cy="281940"/>
          </a:xfrm>
          <a:prstGeom prst="rect">
            <a:avLst/>
          </a:prstGeom>
        </p:spPr>
        <p:txBody>
          <a:bodyPr/>
          <a:lstStyle/>
          <a:p>
            <a:fld id="{86CB4B4D-7CA3-9044-876B-883B54F8677D}" type="slidenum">
              <a:rPr/>
            </a:fld>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457200" y="1341562"/>
            <a:ext cx="8229600" cy="4463702"/>
          </a:xfrm>
          <a:prstGeom prst="rect">
            <a:avLst/>
          </a:prstGeom>
          <a:ln w="12700">
            <a:miter lim="400000"/>
          </a:ln>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531043" y="400472"/>
            <a:ext cx="8065592" cy="609601"/>
          </a:xfrm>
          <a:prstGeom prst="rect">
            <a:avLst/>
          </a:prstGeom>
          <a:ln w="12700">
            <a:miter lim="400000"/>
          </a:ln>
        </p:spPr>
        <p:txBody>
          <a:bodyPr lIns="45719" rIns="45719" anchor="ctr">
            <a:normAutofit/>
          </a:bodyPr>
          <a:lstStyle/>
          <a:p>
            <a:r>
              <a:t>Title Text</a:t>
            </a:r>
          </a:p>
        </p:txBody>
      </p:sp>
      <p:sp>
        <p:nvSpPr>
          <p:cNvPr id="4" name="Shape 4"/>
          <p:cNvSpPr>
            <a:spLocks noGrp="1"/>
          </p:cNvSpPr>
          <p:nvPr>
            <p:ph type="sldNum" sz="quarter" idx="2"/>
          </p:nvPr>
        </p:nvSpPr>
        <p:spPr>
          <a:xfrm>
            <a:off x="5486400" y="6356350"/>
            <a:ext cx="2133600" cy="368300"/>
          </a:xfrm>
          <a:prstGeom prst="rect">
            <a:avLst/>
          </a:prstGeom>
          <a:ln w="12700">
            <a:miter lim="400000"/>
          </a:ln>
        </p:spPr>
        <p:txBody>
          <a:bodyPr wrap="none" lIns="45719" rIns="45719">
            <a:spAutoFit/>
          </a:bodyPr>
          <a:lstStyle>
            <a:lvl1pPr algn="ctr">
              <a:defRPr sz="1200">
                <a:effectLst>
                  <a:outerShdw blurRad="38100" dist="38100" dir="2700000" rotWithShape="0">
                    <a:srgbClr val="C0C0C0"/>
                  </a:outerShdw>
                </a:effectLst>
                <a:latin typeface="Verdana"/>
                <a:ea typeface="Verdana"/>
                <a:cs typeface="Verdana"/>
                <a:sym typeface="Verdana"/>
              </a:defRPr>
            </a:lvl1pPr>
          </a:lstStyle>
          <a:p>
            <a:fld id="{86CB4B4D-7CA3-9044-876B-883B54F8677D}" type="slidenum">
              <a:rPr/>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1pPr>
      <a:lvl2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2pPr>
      <a:lvl3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3pPr>
      <a:lvl4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4pPr>
      <a:lvl5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5pPr>
      <a:lvl6pPr marL="0" marR="0" indent="4572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6pPr>
      <a:lvl7pPr marL="0" marR="0" indent="9144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7pPr>
      <a:lvl8pPr marL="0" marR="0" indent="13716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8pPr>
      <a:lvl9pPr marL="0" marR="0" indent="18288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9pPr>
    </p:titleStyle>
    <p:bodyStyle>
      <a:lvl1pPr marL="0" marR="0" indent="0" algn="l" defTabSz="914400" rtl="0" latinLnBrk="0">
        <a:spcBef>
          <a:spcPts val="500"/>
        </a:spcBef>
        <a:spcAft>
          <a:spcPts val="0"/>
        </a:spcAft>
        <a:buClrTx/>
        <a:buSzTx/>
        <a:buFontTx/>
        <a:buNone/>
        <a:defRPr sz="2400" b="0" i="0" u="none" strike="noStrike" cap="none" spc="0" baseline="0">
          <a:ln>
            <a:noFill/>
          </a:ln>
          <a:solidFill>
            <a:srgbClr val="BFBFBF"/>
          </a:solidFill>
          <a:uFillTx/>
          <a:latin typeface="Kozuka Gothic Pr6N L"/>
          <a:ea typeface="Kozuka Gothic Pr6N L"/>
          <a:cs typeface="Kozuka Gothic Pr6N L"/>
          <a:sym typeface="Kozuka Gothic Pr6N L"/>
        </a:defRPr>
      </a:lvl1pPr>
      <a:lvl2pPr marL="417195" marR="0" indent="-342900" algn="l" defTabSz="914400" rtl="0" latinLnBrk="0">
        <a:spcBef>
          <a:spcPts val="500"/>
        </a:spcBef>
        <a:spcAft>
          <a:spcPts val="0"/>
        </a:spcAft>
        <a:buClrTx/>
        <a:buSzPct val="60000"/>
        <a:buFontTx/>
        <a:buChar char="■"/>
        <a:defRPr sz="2400" b="0" i="0" u="none" strike="noStrike" cap="none" spc="0" baseline="0">
          <a:ln>
            <a:noFill/>
          </a:ln>
          <a:solidFill>
            <a:srgbClr val="BFBFBF"/>
          </a:solidFill>
          <a:uFillTx/>
          <a:latin typeface="Kozuka Gothic Pr6N L"/>
          <a:ea typeface="Kozuka Gothic Pr6N L"/>
          <a:cs typeface="Kozuka Gothic Pr6N L"/>
          <a:sym typeface="Kozuka Gothic Pr6N L"/>
        </a:defRPr>
      </a:lvl2pPr>
      <a:lvl3pPr marL="1306195" marR="0" indent="-391795" algn="l" defTabSz="914400" rtl="0" latinLnBrk="0">
        <a:spcBef>
          <a:spcPts val="500"/>
        </a:spcBef>
        <a:spcAft>
          <a:spcPts val="0"/>
        </a:spcAft>
        <a:buClrTx/>
        <a:buSzPct val="75000"/>
        <a:buFontTx/>
        <a:buChar char="□"/>
        <a:defRPr sz="2400" b="0" i="0" u="none" strike="noStrike" cap="none" spc="0" baseline="0">
          <a:ln>
            <a:noFill/>
          </a:ln>
          <a:solidFill>
            <a:srgbClr val="BFBFBF"/>
          </a:solidFill>
          <a:uFillTx/>
          <a:latin typeface="Kozuka Gothic Pr6N L"/>
          <a:ea typeface="Kozuka Gothic Pr6N L"/>
          <a:cs typeface="Kozuka Gothic Pr6N L"/>
          <a:sym typeface="Kozuka Gothic Pr6N L"/>
        </a:defRPr>
      </a:lvl3pPr>
      <a:lvl4pPr marL="1714500" marR="0" indent="-342900" algn="l" defTabSz="914400" rtl="0" latinLnBrk="0">
        <a:spcBef>
          <a:spcPts val="500"/>
        </a:spcBef>
        <a:spcAft>
          <a:spcPts val="0"/>
        </a:spcAft>
        <a:buClrTx/>
        <a:buSzPct val="60000"/>
        <a:buFontTx/>
        <a:buChar char="■"/>
        <a:defRPr sz="2400" b="0" i="0" u="none" strike="noStrike" cap="none" spc="0" baseline="0">
          <a:ln>
            <a:noFill/>
          </a:ln>
          <a:solidFill>
            <a:srgbClr val="BFBFBF"/>
          </a:solidFill>
          <a:uFillTx/>
          <a:latin typeface="Kozuka Gothic Pr6N L"/>
          <a:ea typeface="Kozuka Gothic Pr6N L"/>
          <a:cs typeface="Kozuka Gothic Pr6N L"/>
          <a:sym typeface="Kozuka Gothic Pr6N L"/>
        </a:defRPr>
      </a:lvl4pPr>
      <a:lvl5pPr marL="2171700" marR="0" indent="-342900" algn="l" defTabSz="914400" rtl="0" latinLnBrk="0">
        <a:spcBef>
          <a:spcPts val="500"/>
        </a:spcBef>
        <a:spcAft>
          <a:spcPts val="0"/>
        </a:spcAft>
        <a:buClrTx/>
        <a:buSzPct val="75000"/>
        <a:buFontTx/>
        <a:buChar char="□"/>
        <a:defRPr sz="2400" b="0" i="0" u="none" strike="noStrike" cap="none" spc="0" baseline="0">
          <a:ln>
            <a:noFill/>
          </a:ln>
          <a:solidFill>
            <a:srgbClr val="BFBFBF"/>
          </a:solidFill>
          <a:uFillTx/>
          <a:latin typeface="Kozuka Gothic Pr6N L"/>
          <a:ea typeface="Kozuka Gothic Pr6N L"/>
          <a:cs typeface="Kozuka Gothic Pr6N L"/>
          <a:sym typeface="Kozuka Gothic Pr6N L"/>
        </a:defRPr>
      </a:lvl5pPr>
      <a:lvl6pPr marL="2590800" marR="0" indent="-304800" algn="l" defTabSz="914400" rtl="0" latinLnBrk="0">
        <a:spcBef>
          <a:spcPts val="500"/>
        </a:spcBef>
        <a:spcAft>
          <a:spcPts val="0"/>
        </a:spcAft>
        <a:buClrTx/>
        <a:buSzPct val="100000"/>
        <a:buFontTx/>
        <a:buChar char="•"/>
        <a:defRPr sz="2400" b="0" i="0" u="none" strike="noStrike" cap="none" spc="0" baseline="0">
          <a:ln>
            <a:noFill/>
          </a:ln>
          <a:solidFill>
            <a:srgbClr val="BFBFBF"/>
          </a:solidFill>
          <a:uFillTx/>
          <a:latin typeface="Kozuka Gothic Pr6N L"/>
          <a:ea typeface="Kozuka Gothic Pr6N L"/>
          <a:cs typeface="Kozuka Gothic Pr6N L"/>
          <a:sym typeface="Kozuka Gothic Pr6N L"/>
        </a:defRPr>
      </a:lvl6pPr>
      <a:lvl7pPr marL="3048000" marR="0" indent="-304800" algn="l" defTabSz="914400" rtl="0" latinLnBrk="0">
        <a:spcBef>
          <a:spcPts val="500"/>
        </a:spcBef>
        <a:spcAft>
          <a:spcPts val="0"/>
        </a:spcAft>
        <a:buClrTx/>
        <a:buSzPct val="100000"/>
        <a:buFontTx/>
        <a:buChar char="•"/>
        <a:defRPr sz="2400" b="0" i="0" u="none" strike="noStrike" cap="none" spc="0" baseline="0">
          <a:ln>
            <a:noFill/>
          </a:ln>
          <a:solidFill>
            <a:srgbClr val="BFBFBF"/>
          </a:solidFill>
          <a:uFillTx/>
          <a:latin typeface="Kozuka Gothic Pr6N L"/>
          <a:ea typeface="Kozuka Gothic Pr6N L"/>
          <a:cs typeface="Kozuka Gothic Pr6N L"/>
          <a:sym typeface="Kozuka Gothic Pr6N L"/>
        </a:defRPr>
      </a:lvl7pPr>
      <a:lvl8pPr marL="3505200" marR="0" indent="-304800" algn="l" defTabSz="914400" rtl="0" latinLnBrk="0">
        <a:spcBef>
          <a:spcPts val="500"/>
        </a:spcBef>
        <a:spcAft>
          <a:spcPts val="0"/>
        </a:spcAft>
        <a:buClrTx/>
        <a:buSzPct val="100000"/>
        <a:buFontTx/>
        <a:buChar char="•"/>
        <a:defRPr sz="2400" b="0" i="0" u="none" strike="noStrike" cap="none" spc="0" baseline="0">
          <a:ln>
            <a:noFill/>
          </a:ln>
          <a:solidFill>
            <a:srgbClr val="BFBFBF"/>
          </a:solidFill>
          <a:uFillTx/>
          <a:latin typeface="Kozuka Gothic Pr6N L"/>
          <a:ea typeface="Kozuka Gothic Pr6N L"/>
          <a:cs typeface="Kozuka Gothic Pr6N L"/>
          <a:sym typeface="Kozuka Gothic Pr6N L"/>
        </a:defRPr>
      </a:lvl8pPr>
      <a:lvl9pPr marL="3962400" marR="0" indent="-304800" algn="l" defTabSz="914400" rtl="0" latinLnBrk="0">
        <a:spcBef>
          <a:spcPts val="500"/>
        </a:spcBef>
        <a:spcAft>
          <a:spcPts val="0"/>
        </a:spcAft>
        <a:buClrTx/>
        <a:buSzPct val="100000"/>
        <a:buFontTx/>
        <a:buChar char="•"/>
        <a:defRPr sz="2400" b="0" i="0" u="none" strike="noStrike" cap="none" spc="0" baseline="0">
          <a:ln>
            <a:noFill/>
          </a:ln>
          <a:solidFill>
            <a:srgbClr val="BFBFBF"/>
          </a:solidFill>
          <a:uFillTx/>
          <a:latin typeface="Kozuka Gothic Pr6N L"/>
          <a:ea typeface="Kozuka Gothic Pr6N L"/>
          <a:cs typeface="Kozuka Gothic Pr6N L"/>
          <a:sym typeface="Kozuka Gothic Pr6N L"/>
        </a:defRPr>
      </a:lvl9pPr>
    </p:bodyStyle>
    <p:otherStyle>
      <a:lvl1pPr marL="0" marR="0" indent="0" algn="ctr" defTabSz="914400" rtl="0" latinLnBrk="0">
        <a:spcBef>
          <a:spcPts val="0"/>
        </a:spcBef>
        <a:spcAft>
          <a:spcPts val="0"/>
        </a:spcAft>
        <a:buClrTx/>
        <a:buSzTx/>
        <a:buFontTx/>
        <a:buNone/>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Verdana"/>
        </a:defRPr>
      </a:lvl1pPr>
      <a:lvl2pPr marL="0" marR="0" indent="457200" algn="ctr" defTabSz="914400" rtl="0" latinLnBrk="0">
        <a:spcBef>
          <a:spcPts val="0"/>
        </a:spcBef>
        <a:spcAft>
          <a:spcPts val="0"/>
        </a:spcAft>
        <a:buClrTx/>
        <a:buSzTx/>
        <a:buFontTx/>
        <a:buNone/>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Verdana"/>
        </a:defRPr>
      </a:lvl2pPr>
      <a:lvl3pPr marL="0" marR="0" indent="914400" algn="ctr" defTabSz="914400" rtl="0" latinLnBrk="0">
        <a:spcBef>
          <a:spcPts val="0"/>
        </a:spcBef>
        <a:spcAft>
          <a:spcPts val="0"/>
        </a:spcAft>
        <a:buClrTx/>
        <a:buSzTx/>
        <a:buFontTx/>
        <a:buNone/>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Verdana"/>
        </a:defRPr>
      </a:lvl3pPr>
      <a:lvl4pPr marL="0" marR="0" indent="1371600" algn="ctr" defTabSz="914400" rtl="0" latinLnBrk="0">
        <a:spcBef>
          <a:spcPts val="0"/>
        </a:spcBef>
        <a:spcAft>
          <a:spcPts val="0"/>
        </a:spcAft>
        <a:buClrTx/>
        <a:buSzTx/>
        <a:buFontTx/>
        <a:buNone/>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Verdana"/>
        </a:defRPr>
      </a:lvl4pPr>
      <a:lvl5pPr marL="0" marR="0" indent="1828800" algn="ctr" defTabSz="914400" rtl="0" latinLnBrk="0">
        <a:spcBef>
          <a:spcPts val="0"/>
        </a:spcBef>
        <a:spcAft>
          <a:spcPts val="0"/>
        </a:spcAft>
        <a:buClrTx/>
        <a:buSzTx/>
        <a:buFontTx/>
        <a:buNone/>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Verdana"/>
        </a:defRPr>
      </a:lvl5pPr>
      <a:lvl6pPr marL="0" marR="0" indent="2286000" algn="ctr" defTabSz="914400" rtl="0" latinLnBrk="0">
        <a:spcBef>
          <a:spcPts val="0"/>
        </a:spcBef>
        <a:spcAft>
          <a:spcPts val="0"/>
        </a:spcAft>
        <a:buClrTx/>
        <a:buSzTx/>
        <a:buFontTx/>
        <a:buNone/>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Verdana"/>
        </a:defRPr>
      </a:lvl6pPr>
      <a:lvl7pPr marL="0" marR="0" indent="2743200" algn="ctr" defTabSz="914400" rtl="0" latinLnBrk="0">
        <a:spcBef>
          <a:spcPts val="0"/>
        </a:spcBef>
        <a:spcAft>
          <a:spcPts val="0"/>
        </a:spcAft>
        <a:buClrTx/>
        <a:buSzTx/>
        <a:buFontTx/>
        <a:buNone/>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Verdana"/>
        </a:defRPr>
      </a:lvl7pPr>
      <a:lvl8pPr marL="0" marR="0" indent="3200400" algn="ctr" defTabSz="914400" rtl="0" latinLnBrk="0">
        <a:spcBef>
          <a:spcPts val="0"/>
        </a:spcBef>
        <a:spcAft>
          <a:spcPts val="0"/>
        </a:spcAft>
        <a:buClrTx/>
        <a:buSzTx/>
        <a:buFontTx/>
        <a:buNone/>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Verdana"/>
        </a:defRPr>
      </a:lvl8pPr>
      <a:lvl9pPr marL="0" marR="0" indent="3657600" algn="ctr" defTabSz="914400" rtl="0" latinLnBrk="0">
        <a:spcBef>
          <a:spcPts val="0"/>
        </a:spcBef>
        <a:spcAft>
          <a:spcPts val="0"/>
        </a:spcAft>
        <a:buClrTx/>
        <a:buSzTx/>
        <a:buFontTx/>
        <a:buNone/>
        <a:defRPr sz="1200" b="0" i="0" u="none" strike="noStrike" cap="none" spc="0" baseline="0">
          <a:ln>
            <a:noFill/>
          </a:ln>
          <a:solidFill>
            <a:schemeClr val="tx1"/>
          </a:solidFill>
          <a:effectLst>
            <a:outerShdw blurRad="38100" dist="38100" dir="2700000" rotWithShape="0">
              <a:srgbClr val="C0C0C0"/>
            </a:outerShdw>
          </a:effectLst>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32.png"/><Relationship Id="rId2" Type="http://schemas.microsoft.com/office/2007/relationships/media" Target="../media/media8.wmv"/><Relationship Id="rId1" Type="http://schemas.openxmlformats.org/officeDocument/2006/relationships/video" Target="../media/media8.wmv"/></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39.png"/><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0.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2.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57.png"/><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image" Target="../media/image54.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1.wmv"/><Relationship Id="rId1" Type="http://schemas.openxmlformats.org/officeDocument/2006/relationships/video" Target="../media/media1.wmv"/></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64.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jpeg"/><Relationship Id="rId10" Type="http://schemas.openxmlformats.org/officeDocument/2006/relationships/notesSlide" Target="../notesSlides/notesSlide23.xml"/><Relationship Id="rId1" Type="http://schemas.openxmlformats.org/officeDocument/2006/relationships/image" Target="../media/image65.jpe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67.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3.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3.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7" Type="http://schemas.openxmlformats.org/officeDocument/2006/relationships/notesSlide" Target="../notesSlides/notesSlide3.xml"/><Relationship Id="rId16" Type="http://schemas.openxmlformats.org/officeDocument/2006/relationships/slideLayout" Target="../slideLayouts/slideLayout3.xml"/><Relationship Id="rId15" Type="http://schemas.openxmlformats.org/officeDocument/2006/relationships/image" Target="../media/image16.jpeg"/><Relationship Id="rId14" Type="http://schemas.openxmlformats.org/officeDocument/2006/relationships/image" Target="../media/image15.jpeg"/><Relationship Id="rId13" Type="http://schemas.openxmlformats.org/officeDocument/2006/relationships/image" Target="../media/image14.png"/><Relationship Id="rId12" Type="http://schemas.openxmlformats.org/officeDocument/2006/relationships/image" Target="../media/image13.jpeg"/><Relationship Id="rId11" Type="http://schemas.openxmlformats.org/officeDocument/2006/relationships/image" Target="../media/image12.png"/><Relationship Id="rId10" Type="http://schemas.openxmlformats.org/officeDocument/2006/relationships/image" Target="../media/image11.jpe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 Id="rId3" Type="http://schemas.openxmlformats.org/officeDocument/2006/relationships/image" Target="../media/image94.png"/><Relationship Id="rId2" Type="http://schemas.openxmlformats.org/officeDocument/2006/relationships/image" Target="../media/image88.png"/><Relationship Id="rId1"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xml"/><Relationship Id="rId3" Type="http://schemas.openxmlformats.org/officeDocument/2006/relationships/image" Target="../media/image97.png"/><Relationship Id="rId2" Type="http://schemas.microsoft.com/office/2007/relationships/media" Target="../media/media9.wmv"/><Relationship Id="rId1" Type="http://schemas.openxmlformats.org/officeDocument/2006/relationships/video" Target="../media/media9.wmv"/></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xml"/><Relationship Id="rId3" Type="http://schemas.openxmlformats.org/officeDocument/2006/relationships/image" Target="../media/image98.png"/><Relationship Id="rId2" Type="http://schemas.microsoft.com/office/2007/relationships/media" Target="../media/media10.wmv"/><Relationship Id="rId1" Type="http://schemas.openxmlformats.org/officeDocument/2006/relationships/video" Target="../media/media10.wmv"/></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99.png"/></Relationships>
</file>

<file path=ppt/slides/_rels/slide36.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3" Type="http://schemas.openxmlformats.org/officeDocument/2006/relationships/image" Target="../media/image102.jpeg"/><Relationship Id="rId22" Type="http://schemas.openxmlformats.org/officeDocument/2006/relationships/notesSlide" Target="../notesSlides/notesSlide32.xml"/><Relationship Id="rId21" Type="http://schemas.openxmlformats.org/officeDocument/2006/relationships/slideLayout" Target="../slideLayouts/slideLayout3.xml"/><Relationship Id="rId20" Type="http://schemas.openxmlformats.org/officeDocument/2006/relationships/image" Target="../media/image119.png"/><Relationship Id="rId2" Type="http://schemas.openxmlformats.org/officeDocument/2006/relationships/image" Target="../media/image101.jpeg"/><Relationship Id="rId19" Type="http://schemas.openxmlformats.org/officeDocument/2006/relationships/image" Target="../media/image118.png"/><Relationship Id="rId18" Type="http://schemas.openxmlformats.org/officeDocument/2006/relationships/image" Target="../media/image117.png"/><Relationship Id="rId17" Type="http://schemas.openxmlformats.org/officeDocument/2006/relationships/image" Target="../media/image116.png"/><Relationship Id="rId16" Type="http://schemas.openxmlformats.org/officeDocument/2006/relationships/image" Target="../media/image115.png"/><Relationship Id="rId15" Type="http://schemas.openxmlformats.org/officeDocument/2006/relationships/image" Target="../media/image114.png"/><Relationship Id="rId14" Type="http://schemas.openxmlformats.org/officeDocument/2006/relationships/image" Target="../media/image113.png"/><Relationship Id="rId13" Type="http://schemas.openxmlformats.org/officeDocument/2006/relationships/image" Target="../media/image112.png"/><Relationship Id="rId12" Type="http://schemas.openxmlformats.org/officeDocument/2006/relationships/image" Target="../media/image111.jpeg"/><Relationship Id="rId11" Type="http://schemas.openxmlformats.org/officeDocument/2006/relationships/image" Target="../media/image110.png"/><Relationship Id="rId10" Type="http://schemas.openxmlformats.org/officeDocument/2006/relationships/image" Target="../media/image109.png"/><Relationship Id="rId1" Type="http://schemas.openxmlformats.org/officeDocument/2006/relationships/image" Target="../media/image100.png"/></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3.xml"/><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38.xml.rels><?xml version="1.0" encoding="UTF-8" standalone="yes"?>
<Relationships xmlns="http://schemas.openxmlformats.org/package/2006/relationships"><Relationship Id="rId9" Type="http://schemas.openxmlformats.org/officeDocument/2006/relationships/image" Target="../media/image128.jpeg"/><Relationship Id="rId8" Type="http://schemas.openxmlformats.org/officeDocument/2006/relationships/image" Target="../media/image127.jpeg"/><Relationship Id="rId7" Type="http://schemas.openxmlformats.org/officeDocument/2006/relationships/image" Target="../media/image126.png"/><Relationship Id="rId6" Type="http://schemas.openxmlformats.org/officeDocument/2006/relationships/image" Target="../media/image125.jpeg"/><Relationship Id="rId5" Type="http://schemas.openxmlformats.org/officeDocument/2006/relationships/image" Target="../media/image124.png"/><Relationship Id="rId4" Type="http://schemas.openxmlformats.org/officeDocument/2006/relationships/image" Target="../media/image123.png"/><Relationship Id="rId3" Type="http://schemas.openxmlformats.org/officeDocument/2006/relationships/image" Target="../media/image122.jpeg"/><Relationship Id="rId2" Type="http://schemas.openxmlformats.org/officeDocument/2006/relationships/image" Target="../media/image121.png"/><Relationship Id="rId17" Type="http://schemas.openxmlformats.org/officeDocument/2006/relationships/slideLayout" Target="../slideLayouts/slideLayout3.xml"/><Relationship Id="rId16" Type="http://schemas.openxmlformats.org/officeDocument/2006/relationships/image" Target="../media/image135.jpeg"/><Relationship Id="rId15" Type="http://schemas.openxmlformats.org/officeDocument/2006/relationships/image" Target="../media/image134.png"/><Relationship Id="rId14" Type="http://schemas.openxmlformats.org/officeDocument/2006/relationships/image" Target="../media/image133.png"/><Relationship Id="rId13" Type="http://schemas.openxmlformats.org/officeDocument/2006/relationships/image" Target="../media/image132.png"/><Relationship Id="rId12" Type="http://schemas.openxmlformats.org/officeDocument/2006/relationships/image" Target="../media/image131.png"/><Relationship Id="rId11" Type="http://schemas.openxmlformats.org/officeDocument/2006/relationships/image" Target="../media/image130.png"/><Relationship Id="rId10" Type="http://schemas.openxmlformats.org/officeDocument/2006/relationships/image" Target="../media/image129.png"/><Relationship Id="rId1" Type="http://schemas.openxmlformats.org/officeDocument/2006/relationships/image" Target="../media/image120.png"/></Relationships>
</file>

<file path=ppt/slides/_rels/slide39.xml.rels><?xml version="1.0" encoding="UTF-8" standalone="yes"?>
<Relationships xmlns="http://schemas.openxmlformats.org/package/2006/relationships"><Relationship Id="rId9" Type="http://schemas.openxmlformats.org/officeDocument/2006/relationships/image" Target="../media/image144.jpeg"/><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7" Type="http://schemas.openxmlformats.org/officeDocument/2006/relationships/slideLayout" Target="../slideLayouts/slideLayout3.xml"/><Relationship Id="rId16" Type="http://schemas.openxmlformats.org/officeDocument/2006/relationships/image" Target="../media/image151.png"/><Relationship Id="rId15" Type="http://schemas.openxmlformats.org/officeDocument/2006/relationships/image" Target="../media/image150.png"/><Relationship Id="rId14" Type="http://schemas.openxmlformats.org/officeDocument/2006/relationships/image" Target="../media/image149.png"/><Relationship Id="rId13" Type="http://schemas.openxmlformats.org/officeDocument/2006/relationships/image" Target="../media/image148.png"/><Relationship Id="rId12" Type="http://schemas.openxmlformats.org/officeDocument/2006/relationships/image" Target="../media/image147.png"/><Relationship Id="rId11" Type="http://schemas.openxmlformats.org/officeDocument/2006/relationships/image" Target="../media/image146.png"/><Relationship Id="rId10" Type="http://schemas.openxmlformats.org/officeDocument/2006/relationships/image" Target="../media/image145.png"/><Relationship Id="rId1" Type="http://schemas.openxmlformats.org/officeDocument/2006/relationships/image" Target="../media/image136.png"/></Relationships>
</file>

<file path=ppt/slides/_rels/slide4.xml.rels><?xml version="1.0" encoding="UTF-8" standalone="yes"?>
<Relationships xmlns="http://schemas.openxmlformats.org/package/2006/relationships"><Relationship Id="rId9" Type="http://schemas.openxmlformats.org/officeDocument/2006/relationships/image" Target="../media/image19.png"/><Relationship Id="rId8" Type="http://schemas.microsoft.com/office/2007/relationships/media" Target="../media/media4.wmv"/><Relationship Id="rId7" Type="http://schemas.openxmlformats.org/officeDocument/2006/relationships/video" Target="../media/media4.wmv"/><Relationship Id="rId6" Type="http://schemas.openxmlformats.org/officeDocument/2006/relationships/image" Target="../media/image18.png"/><Relationship Id="rId5" Type="http://schemas.microsoft.com/office/2007/relationships/media" Target="../media/media3.wmv"/><Relationship Id="rId4" Type="http://schemas.openxmlformats.org/officeDocument/2006/relationships/video" Target="../media/media3.wmv"/><Relationship Id="rId3" Type="http://schemas.openxmlformats.org/officeDocument/2006/relationships/image" Target="../media/image17.png"/><Relationship Id="rId2" Type="http://schemas.microsoft.com/office/2007/relationships/media" Target="../media/media2.wmv"/><Relationship Id="rId14" Type="http://schemas.openxmlformats.org/officeDocument/2006/relationships/notesSlide" Target="../notesSlides/notesSlide4.xml"/><Relationship Id="rId13" Type="http://schemas.openxmlformats.org/officeDocument/2006/relationships/slideLayout" Target="../slideLayouts/slideLayout3.xml"/><Relationship Id="rId12" Type="http://schemas.openxmlformats.org/officeDocument/2006/relationships/image" Target="../media/image20.png"/><Relationship Id="rId11" Type="http://schemas.microsoft.com/office/2007/relationships/media" Target="../media/media5.wmv"/><Relationship Id="rId10" Type="http://schemas.openxmlformats.org/officeDocument/2006/relationships/video" Target="../media/media5.wmv"/><Relationship Id="rId1" Type="http://schemas.openxmlformats.org/officeDocument/2006/relationships/video" Target="../media/media2.wmv"/></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2.png"/><Relationship Id="rId2" Type="http://schemas.microsoft.com/office/2007/relationships/media" Target="../media/media11.wmv"/><Relationship Id="rId1" Type="http://schemas.openxmlformats.org/officeDocument/2006/relationships/video" Target="../media/media11.wmv"/></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3.xml"/><Relationship Id="rId5" Type="http://schemas.openxmlformats.org/officeDocument/2006/relationships/image" Target="../media/image157.jpeg"/><Relationship Id="rId4" Type="http://schemas.openxmlformats.org/officeDocument/2006/relationships/image" Target="../media/image156.jpeg"/><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jpeg"/></Relationships>
</file>

<file path=ppt/slides/_rels/slide42.xml.rels><?xml version="1.0" encoding="UTF-8" standalone="yes"?>
<Relationships xmlns="http://schemas.openxmlformats.org/package/2006/relationships"><Relationship Id="rId9" Type="http://schemas.openxmlformats.org/officeDocument/2006/relationships/image" Target="../media/image166.png"/><Relationship Id="rId8" Type="http://schemas.openxmlformats.org/officeDocument/2006/relationships/image" Target="../media/image165.png"/><Relationship Id="rId7" Type="http://schemas.openxmlformats.org/officeDocument/2006/relationships/image" Target="../media/image164.png"/><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1" Type="http://schemas.openxmlformats.org/officeDocument/2006/relationships/notesSlide" Target="../notesSlides/notesSlide35.xml"/><Relationship Id="rId10" Type="http://schemas.openxmlformats.org/officeDocument/2006/relationships/slideLayout" Target="../slideLayouts/slideLayout3.xml"/><Relationship Id="rId1" Type="http://schemas.openxmlformats.org/officeDocument/2006/relationships/image" Target="../media/image158.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3.xml"/><Relationship Id="rId3" Type="http://schemas.openxmlformats.org/officeDocument/2006/relationships/image" Target="../media/image167.png"/><Relationship Id="rId2" Type="http://schemas.microsoft.com/office/2007/relationships/media" Target="../media/media12.wmv"/><Relationship Id="rId1" Type="http://schemas.openxmlformats.org/officeDocument/2006/relationships/video" Target="../media/media12.wmv"/></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3.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29.png"/><Relationship Id="rId2" Type="http://schemas.microsoft.com/office/2007/relationships/media" Target="../media/media6.mp4"/><Relationship Id="rId1" Type="http://schemas.openxmlformats.org/officeDocument/2006/relationships/video" Target="../media/media6.mp4"/></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31.png"/><Relationship Id="rId2" Type="http://schemas.microsoft.com/office/2007/relationships/media" Target="../media/media7.wmv"/><Relationship Id="rId1" Type="http://schemas.openxmlformats.org/officeDocument/2006/relationships/video" Target="../media/media7.wm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xfrm>
            <a:off x="495300" y="980727"/>
            <a:ext cx="8153400" cy="2449688"/>
          </a:xfrm>
          <a:prstGeom prst="rect">
            <a:avLst/>
          </a:prstGeom>
        </p:spPr>
        <p:txBody>
          <a:bodyPr/>
          <a:lstStyle>
            <a:lvl1pPr>
              <a:defRPr sz="4400" b="0">
                <a:latin typeface="Trebuchet MS"/>
                <a:ea typeface="Trebuchet MS"/>
                <a:cs typeface="Trebuchet MS"/>
                <a:sym typeface="Trebuchet MS"/>
              </a:defRPr>
            </a:lvl1pPr>
          </a:lstStyle>
          <a:p>
            <a:r>
              <a:t>JumpCut: Non-Successive Mask Transfer and Interpolation for Video Cutout</a:t>
            </a:r>
          </a:p>
        </p:txBody>
      </p:sp>
      <p:sp>
        <p:nvSpPr>
          <p:cNvPr id="100" name="文本框 99"/>
          <p:cNvSpPr txBox="1"/>
          <p:nvPr/>
        </p:nvSpPr>
        <p:spPr>
          <a:xfrm>
            <a:off x="802005" y="3429000"/>
            <a:ext cx="7446645" cy="2834640"/>
          </a:xfrm>
          <a:prstGeom prst="rect">
            <a:avLst/>
          </a:prstGeom>
          <a:noFill/>
          <a:ln w="9525">
            <a:noFill/>
            <a:miter/>
          </a:ln>
        </p:spPr>
        <p:txBody>
          <a:bodyPr wrap="square">
            <a:spAutoFit/>
          </a:bodyPr>
          <a:p>
            <a:pPr marL="0" indent="0" algn="l"/>
            <a:r>
              <a:rPr lang="zh-CN" altLang="en-US" sz="4000" b="0">
                <a:solidFill>
                  <a:srgbClr val="FFC000"/>
                </a:solidFill>
                <a:latin typeface="华文中宋" charset="0"/>
                <a:ea typeface="华文中宋" charset="0"/>
                <a:cs typeface="仿宋_GB2312" charset="0"/>
              </a:rPr>
              <a:t>对于跳跃视频的剪辑：非连续性的模型转换和视频抠图 </a:t>
            </a:r>
            <a:endParaRPr lang="zh-CN" altLang="en-US" sz="4000" b="0">
              <a:solidFill>
                <a:srgbClr val="FFC000"/>
              </a:solidFill>
              <a:latin typeface="华文中宋" charset="0"/>
              <a:ea typeface="华文中宋" charset="0"/>
              <a:cs typeface="仿宋_GB2312" charset="0"/>
            </a:endParaRPr>
          </a:p>
          <a:p>
            <a:pPr marL="0" indent="0" algn="l"/>
            <a:endParaRPr lang="zh-CN" altLang="en-US" sz="4000" b="0">
              <a:solidFill>
                <a:srgbClr val="FFC000"/>
              </a:solidFill>
              <a:latin typeface="华文中宋" charset="0"/>
              <a:ea typeface="华文中宋" charset="0"/>
              <a:cs typeface="仿宋_GB2312" charset="0"/>
            </a:endParaRPr>
          </a:p>
          <a:p>
            <a:pPr marL="0" indent="0" algn="ctr"/>
            <a:r>
              <a:rPr lang="zh-CN" altLang="en-US" sz="4000" b="0">
                <a:solidFill>
                  <a:srgbClr val="FFC000"/>
                </a:solidFill>
                <a:latin typeface="华文中宋" charset="0"/>
                <a:ea typeface="华文中宋" charset="0"/>
                <a:cs typeface="仿宋_GB2312" charset="0"/>
              </a:rPr>
              <a:t>读书报告</a:t>
            </a:r>
            <a:endParaRPr lang="zh-CN" altLang="en-US" sz="4000" b="0">
              <a:solidFill>
                <a:srgbClr val="FFC000"/>
              </a:solidFill>
              <a:latin typeface="华文中宋" charset="0"/>
              <a:ea typeface="华文中宋" charset="0"/>
              <a:cs typeface="仿宋_GB2312" charset="0"/>
            </a:endParaRPr>
          </a:p>
          <a:p>
            <a:pPr marL="0" indent="0" algn="ctr"/>
            <a:r>
              <a:rPr lang="zh-CN" altLang="en-US" sz="2000" b="0">
                <a:solidFill>
                  <a:srgbClr val="FFC000"/>
                </a:solidFill>
                <a:latin typeface="华文中宋" charset="0"/>
                <a:ea typeface="华文中宋" charset="0"/>
                <a:cs typeface="仿宋_GB2312" charset="0"/>
              </a:rPr>
              <a:t>裴灵晖</a:t>
            </a:r>
            <a:endParaRPr lang="zh-CN" altLang="en-US" sz="2000" b="0">
              <a:solidFill>
                <a:srgbClr val="FFC000"/>
              </a:solidFill>
              <a:latin typeface="华文中宋" charset="0"/>
              <a:ea typeface="华文中宋" charset="0"/>
              <a:cs typeface="仿宋_GB2312"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title"/>
          </p:nvPr>
        </p:nvSpPr>
        <p:spPr>
          <a:prstGeom prst="rect">
            <a:avLst/>
          </a:prstGeom>
        </p:spPr>
        <p:txBody>
          <a:bodyPr>
            <a:normAutofit fontScale="90000"/>
          </a:bodyPr>
          <a:lstStyle>
            <a:lvl1pPr defTabSz="767715">
              <a:defRPr sz="3530"/>
            </a:lvl1pPr>
          </a:lstStyle>
          <a:p>
            <a:r>
              <a:rPr dirty="0" smtClean="0"/>
              <a:t>Our </a:t>
            </a:r>
            <a:r>
              <a:rPr dirty="0"/>
              <a:t>Method</a:t>
            </a:r>
          </a:p>
        </p:txBody>
      </p:sp>
      <p:pic>
        <p:nvPicPr>
          <p:cNvPr id="4" name="1.04-our.wm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309600" y="1661154"/>
            <a:ext cx="8524800" cy="4795200"/>
          </a:xfrm>
          <a:prstGeom prst="rect">
            <a:avLst/>
          </a:prstGeom>
        </p:spPr>
      </p:pic>
      <p:sp>
        <p:nvSpPr>
          <p:cNvPr id="5" name="Shape 197"/>
          <p:cNvSpPr txBox="1"/>
          <p:nvPr/>
        </p:nvSpPr>
        <p:spPr>
          <a:xfrm>
            <a:off x="2267744" y="1052736"/>
            <a:ext cx="4608512" cy="609601"/>
          </a:xfrm>
          <a:prstGeom prst="rect">
            <a:avLst/>
          </a:prstGeom>
          <a:ln w="12700">
            <a:miter lim="400000"/>
          </a:ln>
        </p:spPr>
        <p:txBody>
          <a:bodyPr lIns="45719" rIns="45719" anchor="ctr">
            <a:normAutofit/>
          </a:bodyPr>
          <a:lstStyle>
            <a:lvl1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1pPr>
            <a:lvl2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2pPr>
            <a:lvl3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3pPr>
            <a:lvl4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4pPr>
            <a:lvl5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5pPr>
            <a:lvl6pPr marL="0" marR="0" indent="4572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6pPr>
            <a:lvl7pPr marL="0" marR="0" indent="9144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7pPr>
            <a:lvl8pPr marL="0" marR="0" indent="13716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8pPr>
            <a:lvl9pPr marL="0" marR="0" indent="18288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9pPr>
          </a:lstStyle>
          <a:p>
            <a:pPr algn="ctr" defTabSz="740410" hangingPunct="1">
              <a:defRPr sz="3400"/>
            </a:pPr>
            <a:r>
              <a:rPr lang="en-US" altLang="zh-CN" sz="2800" dirty="0"/>
              <a:t>Automatic Propagation</a:t>
            </a:r>
            <a:endParaRPr lang="en-US" sz="2800" dirty="0"/>
          </a:p>
        </p:txBody>
      </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7" name="Shape 217"/>
          <p:cNvSpPr>
            <a:spLocks noGrp="1"/>
          </p:cNvSpPr>
          <p:nvPr>
            <p:ph type="title"/>
          </p:nvPr>
        </p:nvSpPr>
        <p:spPr>
          <a:prstGeom prst="rect">
            <a:avLst/>
          </a:prstGeom>
        </p:spPr>
        <p:txBody>
          <a:bodyPr>
            <a:normAutofit fontScale="90000"/>
          </a:bodyPr>
          <a:lstStyle>
            <a:lvl1pPr defTabSz="767715">
              <a:defRPr sz="3530"/>
            </a:lvl1pPr>
          </a:lstStyle>
          <a:p>
            <a:r>
              <a:rPr dirty="0"/>
              <a:t>Observation</a:t>
            </a:r>
            <a:r>
              <a:rPr lang="zh-CN" dirty="0">
                <a:ea typeface="宋体" charset="0"/>
              </a:rPr>
              <a:t>（观察</a:t>
            </a:r>
            <a:r>
              <a:rPr lang="zh-CN" dirty="0">
                <a:ea typeface="宋体" charset="0"/>
              </a:rPr>
              <a:t>）</a:t>
            </a:r>
            <a:endParaRPr lang="zh-CN" dirty="0">
              <a:ea typeface="宋体" charset="0"/>
            </a:endParaRPr>
          </a:p>
        </p:txBody>
      </p:sp>
      <p:pic>
        <p:nvPicPr>
          <p:cNvPr id="218" name="image39.png" descr="D:\kuaipan\VideoSeg\paper\figures\1248f\080-c.png"/>
          <p:cNvPicPr>
            <a:picLocks noChangeAspect="1"/>
          </p:cNvPicPr>
          <p:nvPr/>
        </p:nvPicPr>
        <p:blipFill>
          <a:blip r:embed="rId1"/>
          <a:srcRect/>
          <a:stretch>
            <a:fillRect/>
          </a:stretch>
        </p:blipFill>
        <p:spPr>
          <a:xfrm>
            <a:off x="42659" y="3284983"/>
            <a:ext cx="2190706" cy="1643029"/>
          </a:xfrm>
          <a:prstGeom prst="rect">
            <a:avLst/>
          </a:prstGeom>
          <a:ln w="12700">
            <a:miter lim="400000"/>
            <a:headEnd/>
            <a:tailEnd/>
          </a:ln>
        </p:spPr>
      </p:pic>
      <p:pic>
        <p:nvPicPr>
          <p:cNvPr id="219" name="image40.png" descr="D:\kuaipan\VideoSeg\paper\figures\1248f\083-c.png"/>
          <p:cNvPicPr>
            <a:picLocks noChangeAspect="1"/>
          </p:cNvPicPr>
          <p:nvPr/>
        </p:nvPicPr>
        <p:blipFill>
          <a:blip r:embed="rId2"/>
          <a:srcRect/>
          <a:stretch>
            <a:fillRect/>
          </a:stretch>
        </p:blipFill>
        <p:spPr>
          <a:xfrm>
            <a:off x="2328817" y="3284983"/>
            <a:ext cx="2190706" cy="1643029"/>
          </a:xfrm>
          <a:prstGeom prst="rect">
            <a:avLst/>
          </a:prstGeom>
          <a:ln w="12700">
            <a:miter lim="400000"/>
            <a:headEnd/>
            <a:tailEnd/>
          </a:ln>
        </p:spPr>
      </p:pic>
      <p:pic>
        <p:nvPicPr>
          <p:cNvPr id="220" name="image41.png" descr="D:\kuaipan\VideoSeg\paper\figures\1248f\085-c.png"/>
          <p:cNvPicPr>
            <a:picLocks noChangeAspect="1"/>
          </p:cNvPicPr>
          <p:nvPr/>
        </p:nvPicPr>
        <p:blipFill>
          <a:blip r:embed="rId3"/>
          <a:srcRect/>
          <a:stretch>
            <a:fillRect/>
          </a:stretch>
        </p:blipFill>
        <p:spPr>
          <a:xfrm>
            <a:off x="4614976" y="3284983"/>
            <a:ext cx="2190428" cy="1643029"/>
          </a:xfrm>
          <a:prstGeom prst="rect">
            <a:avLst/>
          </a:prstGeom>
          <a:ln w="12700">
            <a:miter lim="400000"/>
            <a:headEnd/>
            <a:tailEnd/>
          </a:ln>
        </p:spPr>
      </p:pic>
      <p:pic>
        <p:nvPicPr>
          <p:cNvPr id="221" name="image42.png" descr="D:\kuaipan\VideoSeg\paper\figures\1248f\088-c.png"/>
          <p:cNvPicPr>
            <a:picLocks noChangeAspect="1"/>
          </p:cNvPicPr>
          <p:nvPr/>
        </p:nvPicPr>
        <p:blipFill>
          <a:blip r:embed="rId4"/>
          <a:srcRect/>
          <a:stretch>
            <a:fillRect/>
          </a:stretch>
        </p:blipFill>
        <p:spPr>
          <a:xfrm>
            <a:off x="6900867" y="3284983"/>
            <a:ext cx="2190705" cy="1643029"/>
          </a:xfrm>
          <a:prstGeom prst="rect">
            <a:avLst/>
          </a:prstGeom>
          <a:ln w="12700">
            <a:miter lim="400000"/>
            <a:headEnd/>
            <a:tailEnd/>
          </a:ln>
        </p:spPr>
      </p:pic>
      <p:sp>
        <p:nvSpPr>
          <p:cNvPr id="222" name="Shape 222"/>
          <p:cNvSpPr/>
          <p:nvPr/>
        </p:nvSpPr>
        <p:spPr>
          <a:xfrm>
            <a:off x="743269" y="4869160"/>
            <a:ext cx="789485"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F80</a:t>
            </a:r>
          </a:p>
        </p:txBody>
      </p:sp>
      <p:sp>
        <p:nvSpPr>
          <p:cNvPr id="223" name="Shape 223"/>
          <p:cNvSpPr/>
          <p:nvPr/>
        </p:nvSpPr>
        <p:spPr>
          <a:xfrm>
            <a:off x="7601477" y="4869160"/>
            <a:ext cx="789484"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F88</a:t>
            </a:r>
          </a:p>
        </p:txBody>
      </p:sp>
      <p:sp>
        <p:nvSpPr>
          <p:cNvPr id="224" name="Shape 224"/>
          <p:cNvSpPr/>
          <p:nvPr/>
        </p:nvSpPr>
        <p:spPr>
          <a:xfrm>
            <a:off x="5315446" y="4869160"/>
            <a:ext cx="789484"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F85</a:t>
            </a:r>
          </a:p>
        </p:txBody>
      </p:sp>
      <p:sp>
        <p:nvSpPr>
          <p:cNvPr id="225" name="Shape 225"/>
          <p:cNvSpPr/>
          <p:nvPr/>
        </p:nvSpPr>
        <p:spPr>
          <a:xfrm>
            <a:off x="3029428" y="4869160"/>
            <a:ext cx="789484"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F83</a:t>
            </a:r>
          </a:p>
        </p:txBody>
      </p:sp>
      <p:pic>
        <p:nvPicPr>
          <p:cNvPr id="226" name="image43.png" descr="D:\kuaipan\VideoSeg\paper\figures\1248f\088-i8-c.png"/>
          <p:cNvPicPr>
            <a:picLocks noChangeAspect="1"/>
          </p:cNvPicPr>
          <p:nvPr/>
        </p:nvPicPr>
        <p:blipFill>
          <a:blip r:embed="rId5"/>
          <a:srcRect/>
          <a:stretch>
            <a:fillRect/>
          </a:stretch>
        </p:blipFill>
        <p:spPr>
          <a:xfrm>
            <a:off x="6902770" y="1556791"/>
            <a:ext cx="2188801" cy="1641601"/>
          </a:xfrm>
          <a:prstGeom prst="rect">
            <a:avLst/>
          </a:prstGeom>
          <a:ln w="12700">
            <a:miter lim="400000"/>
            <a:headEnd/>
            <a:tailEnd/>
          </a:ln>
        </p:spPr>
      </p:pic>
      <p:grpSp>
        <p:nvGrpSpPr>
          <p:cNvPr id="230" name="Group 230"/>
          <p:cNvGrpSpPr/>
          <p:nvPr/>
        </p:nvGrpSpPr>
        <p:grpSpPr>
          <a:xfrm>
            <a:off x="1273676" y="5051105"/>
            <a:ext cx="1854491" cy="557185"/>
            <a:chOff x="0" y="0"/>
            <a:chExt cx="1854490" cy="557184"/>
          </a:xfrm>
        </p:grpSpPr>
        <p:sp>
          <p:nvSpPr>
            <p:cNvPr id="227" name="Shape 227"/>
            <p:cNvSpPr/>
            <p:nvPr/>
          </p:nvSpPr>
          <p:spPr>
            <a:xfrm rot="6498215" flipH="1">
              <a:off x="111545"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28" name="Shape 228"/>
            <p:cNvSpPr/>
            <p:nvPr/>
          </p:nvSpPr>
          <p:spPr>
            <a:xfrm rot="6498215" flipH="1">
              <a:off x="721776"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29" name="Shape 229"/>
            <p:cNvSpPr/>
            <p:nvPr/>
          </p:nvSpPr>
          <p:spPr>
            <a:xfrm rot="6498215" flipH="1">
              <a:off x="1332008"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grpSp>
      <p:grpSp>
        <p:nvGrpSpPr>
          <p:cNvPr id="233" name="Group 233"/>
          <p:cNvGrpSpPr/>
          <p:nvPr/>
        </p:nvGrpSpPr>
        <p:grpSpPr>
          <a:xfrm>
            <a:off x="3885494" y="5051105"/>
            <a:ext cx="1268056" cy="557185"/>
            <a:chOff x="0" y="0"/>
            <a:chExt cx="1268054" cy="557184"/>
          </a:xfrm>
        </p:grpSpPr>
        <p:sp>
          <p:nvSpPr>
            <p:cNvPr id="231" name="Shape 231"/>
            <p:cNvSpPr/>
            <p:nvPr/>
          </p:nvSpPr>
          <p:spPr>
            <a:xfrm rot="6498215" flipH="1">
              <a:off x="111545"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32" name="Shape 232"/>
            <p:cNvSpPr/>
            <p:nvPr/>
          </p:nvSpPr>
          <p:spPr>
            <a:xfrm rot="6498215" flipH="1">
              <a:off x="745572"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grpSp>
      <p:grpSp>
        <p:nvGrpSpPr>
          <p:cNvPr id="237" name="Group 237"/>
          <p:cNvGrpSpPr/>
          <p:nvPr/>
        </p:nvGrpSpPr>
        <p:grpSpPr>
          <a:xfrm>
            <a:off x="5871817" y="5051105"/>
            <a:ext cx="1854491" cy="557185"/>
            <a:chOff x="0" y="0"/>
            <a:chExt cx="1854490" cy="557184"/>
          </a:xfrm>
        </p:grpSpPr>
        <p:sp>
          <p:nvSpPr>
            <p:cNvPr id="234" name="Shape 234"/>
            <p:cNvSpPr/>
            <p:nvPr/>
          </p:nvSpPr>
          <p:spPr>
            <a:xfrm rot="6498215" flipH="1">
              <a:off x="111545"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35" name="Shape 235"/>
            <p:cNvSpPr/>
            <p:nvPr/>
          </p:nvSpPr>
          <p:spPr>
            <a:xfrm rot="6498215" flipH="1">
              <a:off x="721776"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36" name="Shape 236"/>
            <p:cNvSpPr/>
            <p:nvPr/>
          </p:nvSpPr>
          <p:spPr>
            <a:xfrm rot="6498215" flipH="1">
              <a:off x="1332008"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grpSp>
      <p:sp>
        <p:nvSpPr>
          <p:cNvPr id="238" name="Shape 238"/>
          <p:cNvSpPr/>
          <p:nvPr/>
        </p:nvSpPr>
        <p:spPr>
          <a:xfrm>
            <a:off x="381204" y="5733255"/>
            <a:ext cx="8367260" cy="459741"/>
          </a:xfrm>
          <a:prstGeom prst="rect">
            <a:avLst/>
          </a:prstGeom>
          <a:ln w="12700">
            <a:miter lim="400000"/>
          </a:ln>
        </p:spPr>
        <p:txBody>
          <a:bodyPr lIns="45719" rIns="45719">
            <a:spAutoFit/>
          </a:bodyPr>
          <a:lstStyle>
            <a:lvl1pPr algn="ctr">
              <a:defRPr sz="2400">
                <a:solidFill>
                  <a:srgbClr val="FF0000"/>
                </a:solidFill>
                <a:latin typeface="Kozuka Gothic Pr6N L"/>
                <a:ea typeface="Kozuka Gothic Pr6N L"/>
                <a:cs typeface="Kozuka Gothic Pr6N L"/>
                <a:sym typeface="Kozuka Gothic Pr6N L"/>
              </a:defRPr>
            </a:lvl1pPr>
          </a:lstStyle>
          <a:p>
            <a:r>
              <a:rPr dirty="0"/>
              <a:t>successive propagation accumulates error!</a:t>
            </a:r>
          </a:p>
        </p:txBody>
      </p:sp>
      <p:sp>
        <p:nvSpPr>
          <p:cNvPr id="239" name="Shape 239"/>
          <p:cNvSpPr/>
          <p:nvPr/>
        </p:nvSpPr>
        <p:spPr>
          <a:xfrm rot="2710809">
            <a:off x="2431767" y="442781"/>
            <a:ext cx="3182163" cy="4628894"/>
          </a:xfrm>
          <a:custGeom>
            <a:avLst/>
            <a:gdLst/>
            <a:ahLst/>
            <a:cxnLst>
              <a:cxn ang="0">
                <a:pos x="wd2" y="hd2"/>
              </a:cxn>
              <a:cxn ang="5400000">
                <a:pos x="wd2" y="hd2"/>
              </a:cxn>
              <a:cxn ang="10800000">
                <a:pos x="wd2" y="hd2"/>
              </a:cxn>
              <a:cxn ang="16200000">
                <a:pos x="wd2" y="hd2"/>
              </a:cxn>
            </a:cxnLst>
            <a:rect l="0" t="0" r="r" b="b"/>
            <a:pathLst>
              <a:path w="21162" h="21600" extrusionOk="0">
                <a:moveTo>
                  <a:pt x="18" y="21600"/>
                </a:moveTo>
                <a:cubicBezTo>
                  <a:pt x="-438" y="16722"/>
                  <a:pt x="8031" y="5302"/>
                  <a:pt x="21162" y="0"/>
                </a:cubicBezTo>
              </a:path>
            </a:pathLst>
          </a:custGeom>
          <a:ln w="28575">
            <a:solidFill>
              <a:srgbClr val="005CAF"/>
            </a:solidFill>
            <a:miter/>
            <a:tailEnd type="triangle"/>
          </a:ln>
        </p:spPr>
        <p:txBody>
          <a:bodyPr lIns="45719" rIns="45719"/>
          <a:lstStyle/>
          <a:p>
            <a:pPr>
              <a:defRPr>
                <a:solidFill>
                  <a:srgbClr val="FF0000"/>
                </a:solidFill>
                <a:latin typeface="Times New Roman"/>
                <a:ea typeface="Times New Roman"/>
                <a:cs typeface="Times New Roman"/>
                <a:sym typeface="Times New Roman"/>
              </a:defRPr>
            </a:pPr>
          </a:p>
        </p:txBody>
      </p:sp>
      <p:sp>
        <p:nvSpPr>
          <p:cNvPr id="240" name="Shape 240"/>
          <p:cNvSpPr/>
          <p:nvPr/>
        </p:nvSpPr>
        <p:spPr>
          <a:xfrm>
            <a:off x="3484120" y="2109622"/>
            <a:ext cx="3229029" cy="459741"/>
          </a:xfrm>
          <a:prstGeom prst="rect">
            <a:avLst/>
          </a:prstGeom>
          <a:ln w="12700">
            <a:miter lim="400000"/>
          </a:ln>
        </p:spPr>
        <p:txBody>
          <a:bodyPr lIns="45719" rIns="45719">
            <a:spAutoFit/>
          </a:bodyPr>
          <a:lstStyle>
            <a:lvl1pPr algn="ctr">
              <a:defRPr sz="2400">
                <a:solidFill>
                  <a:srgbClr val="11D412"/>
                </a:solidFill>
                <a:latin typeface="Kozuka Gothic Pr6N L"/>
                <a:ea typeface="Kozuka Gothic Pr6N L"/>
                <a:cs typeface="Kozuka Gothic Pr6N L"/>
                <a:sym typeface="Kozuka Gothic Pr6N L"/>
              </a:defRPr>
            </a:lvl1pPr>
          </a:lstStyle>
          <a:p>
            <a:r>
              <a:t>distant propagation</a:t>
            </a: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indefinite" fill="hold"/>
                                        <p:tgtEl>
                                          <p:spTgt spid="218"/>
                                        </p:tgtEl>
                                        <p:attrNameLst>
                                          <p:attrName>style.visibility</p:attrName>
                                        </p:attrNameLst>
                                      </p:cBhvr>
                                      <p:to>
                                        <p:strVal val="visible"/>
                                      </p:to>
                                    </p:set>
                                    <p:animEffect transition="in" filter="dissolve">
                                      <p:cBhvr>
                                        <p:cTn id="7" dur="500"/>
                                        <p:tgtEl>
                                          <p:spTgt spid="218"/>
                                        </p:tgtEl>
                                      </p:cBhvr>
                                    </p:animEffect>
                                  </p:childTnLst>
                                </p:cTn>
                              </p:par>
                            </p:childTnLst>
                          </p:cTn>
                        </p:par>
                        <p:par>
                          <p:cTn id="8" fill="hold">
                            <p:stCondLst>
                              <p:cond delay="500"/>
                            </p:stCondLst>
                            <p:childTnLst>
                              <p:par>
                                <p:cTn id="9" presetID="9" presetClass="entr" presetSubtype="0" fill="hold" grpId="2" nodeType="afterEffect">
                                  <p:stCondLst>
                                    <p:cond delay="0"/>
                                  </p:stCondLst>
                                  <p:childTnLst>
                                    <p:set>
                                      <p:cBhvr>
                                        <p:cTn id="10" dur="indefinite" fill="hold"/>
                                        <p:tgtEl>
                                          <p:spTgt spid="222"/>
                                        </p:tgtEl>
                                        <p:attrNameLst>
                                          <p:attrName>style.visibility</p:attrName>
                                        </p:attrNameLst>
                                      </p:cBhvr>
                                      <p:to>
                                        <p:strVal val="visible"/>
                                      </p:to>
                                    </p:set>
                                    <p:animEffect transition="in" filter="dissolve">
                                      <p:cBhvr>
                                        <p:cTn id="11" dur="500"/>
                                        <p:tgtEl>
                                          <p:spTgt spid="2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childTnLst>
                                    <p:set>
                                      <p:cBhvr>
                                        <p:cTn id="15" dur="indefinite" fill="hold"/>
                                        <p:tgtEl>
                                          <p:spTgt spid="230"/>
                                        </p:tgtEl>
                                        <p:attrNameLst>
                                          <p:attrName>style.visibility</p:attrName>
                                        </p:attrNameLst>
                                      </p:cBhvr>
                                      <p:to>
                                        <p:strVal val="visible"/>
                                      </p:to>
                                    </p:set>
                                    <p:animEffect transition="in" filter="wipe(left)">
                                      <p:cBhvr>
                                        <p:cTn id="16" dur="500"/>
                                        <p:tgtEl>
                                          <p:spTgt spid="230"/>
                                        </p:tgtEl>
                                      </p:cBhvr>
                                    </p:animEffect>
                                  </p:childTnLst>
                                </p:cTn>
                              </p:par>
                            </p:childTnLst>
                          </p:cTn>
                        </p:par>
                        <p:par>
                          <p:cTn id="17" fill="hold">
                            <p:stCondLst>
                              <p:cond delay="500"/>
                            </p:stCondLst>
                            <p:childTnLst>
                              <p:par>
                                <p:cTn id="18" presetID="9" presetClass="entr" presetSubtype="0" fill="hold" grpId="4" nodeType="afterEffect">
                                  <p:stCondLst>
                                    <p:cond delay="0"/>
                                  </p:stCondLst>
                                  <p:childTnLst>
                                    <p:set>
                                      <p:cBhvr>
                                        <p:cTn id="19" dur="indefinite" fill="hold"/>
                                        <p:tgtEl>
                                          <p:spTgt spid="219"/>
                                        </p:tgtEl>
                                        <p:attrNameLst>
                                          <p:attrName>style.visibility</p:attrName>
                                        </p:attrNameLst>
                                      </p:cBhvr>
                                      <p:to>
                                        <p:strVal val="visible"/>
                                      </p:to>
                                    </p:set>
                                    <p:animEffect transition="in" filter="dissolve">
                                      <p:cBhvr>
                                        <p:cTn id="20" dur="500"/>
                                        <p:tgtEl>
                                          <p:spTgt spid="219"/>
                                        </p:tgtEl>
                                      </p:cBhvr>
                                    </p:animEffect>
                                  </p:childTnLst>
                                </p:cTn>
                              </p:par>
                            </p:childTnLst>
                          </p:cTn>
                        </p:par>
                        <p:par>
                          <p:cTn id="21" fill="hold">
                            <p:stCondLst>
                              <p:cond delay="1000"/>
                            </p:stCondLst>
                            <p:childTnLst>
                              <p:par>
                                <p:cTn id="22" presetID="9" presetClass="entr" presetSubtype="0" fill="hold" grpId="5" nodeType="afterEffect">
                                  <p:stCondLst>
                                    <p:cond delay="0"/>
                                  </p:stCondLst>
                                  <p:childTnLst>
                                    <p:set>
                                      <p:cBhvr>
                                        <p:cTn id="23" dur="indefinite" fill="hold"/>
                                        <p:tgtEl>
                                          <p:spTgt spid="225"/>
                                        </p:tgtEl>
                                        <p:attrNameLst>
                                          <p:attrName>style.visibility</p:attrName>
                                        </p:attrNameLst>
                                      </p:cBhvr>
                                      <p:to>
                                        <p:strVal val="visible"/>
                                      </p:to>
                                    </p:set>
                                    <p:animEffect transition="in" filter="dissolve">
                                      <p:cBhvr>
                                        <p:cTn id="24" dur="500"/>
                                        <p:tgtEl>
                                          <p:spTgt spid="22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6" nodeType="clickEffect">
                                  <p:stCondLst>
                                    <p:cond delay="0"/>
                                  </p:stCondLst>
                                  <p:childTnLst>
                                    <p:set>
                                      <p:cBhvr>
                                        <p:cTn id="28" dur="indefinite" fill="hold"/>
                                        <p:tgtEl>
                                          <p:spTgt spid="233"/>
                                        </p:tgtEl>
                                        <p:attrNameLst>
                                          <p:attrName>style.visibility</p:attrName>
                                        </p:attrNameLst>
                                      </p:cBhvr>
                                      <p:to>
                                        <p:strVal val="visible"/>
                                      </p:to>
                                    </p:set>
                                    <p:animEffect transition="in" filter="wipe(left)">
                                      <p:cBhvr>
                                        <p:cTn id="29" dur="500"/>
                                        <p:tgtEl>
                                          <p:spTgt spid="233"/>
                                        </p:tgtEl>
                                      </p:cBhvr>
                                    </p:animEffect>
                                  </p:childTnLst>
                                </p:cTn>
                              </p:par>
                            </p:childTnLst>
                          </p:cTn>
                        </p:par>
                        <p:par>
                          <p:cTn id="30" fill="hold">
                            <p:stCondLst>
                              <p:cond delay="500"/>
                            </p:stCondLst>
                            <p:childTnLst>
                              <p:par>
                                <p:cTn id="31" presetID="9" presetClass="entr" presetSubtype="0" fill="hold" grpId="7" nodeType="afterEffect">
                                  <p:stCondLst>
                                    <p:cond delay="0"/>
                                  </p:stCondLst>
                                  <p:childTnLst>
                                    <p:set>
                                      <p:cBhvr>
                                        <p:cTn id="32" dur="indefinite" fill="hold"/>
                                        <p:tgtEl>
                                          <p:spTgt spid="220"/>
                                        </p:tgtEl>
                                        <p:attrNameLst>
                                          <p:attrName>style.visibility</p:attrName>
                                        </p:attrNameLst>
                                      </p:cBhvr>
                                      <p:to>
                                        <p:strVal val="visible"/>
                                      </p:to>
                                    </p:set>
                                    <p:animEffect transition="in" filter="dissolve">
                                      <p:cBhvr>
                                        <p:cTn id="33" dur="500"/>
                                        <p:tgtEl>
                                          <p:spTgt spid="220"/>
                                        </p:tgtEl>
                                      </p:cBhvr>
                                    </p:animEffect>
                                  </p:childTnLst>
                                </p:cTn>
                              </p:par>
                            </p:childTnLst>
                          </p:cTn>
                        </p:par>
                        <p:par>
                          <p:cTn id="34" fill="hold">
                            <p:stCondLst>
                              <p:cond delay="1000"/>
                            </p:stCondLst>
                            <p:childTnLst>
                              <p:par>
                                <p:cTn id="35" presetID="9" presetClass="entr" presetSubtype="0" fill="hold" grpId="8" nodeType="afterEffect">
                                  <p:stCondLst>
                                    <p:cond delay="0"/>
                                  </p:stCondLst>
                                  <p:childTnLst>
                                    <p:set>
                                      <p:cBhvr>
                                        <p:cTn id="36" dur="indefinite" fill="hold"/>
                                        <p:tgtEl>
                                          <p:spTgt spid="224"/>
                                        </p:tgtEl>
                                        <p:attrNameLst>
                                          <p:attrName>style.visibility</p:attrName>
                                        </p:attrNameLst>
                                      </p:cBhvr>
                                      <p:to>
                                        <p:strVal val="visible"/>
                                      </p:to>
                                    </p:set>
                                    <p:animEffect transition="in" filter="dissolve">
                                      <p:cBhvr>
                                        <p:cTn id="37" dur="500"/>
                                        <p:tgtEl>
                                          <p:spTgt spid="2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9" nodeType="clickEffect">
                                  <p:stCondLst>
                                    <p:cond delay="0"/>
                                  </p:stCondLst>
                                  <p:childTnLst>
                                    <p:set>
                                      <p:cBhvr>
                                        <p:cTn id="41" dur="indefinite" fill="hold"/>
                                        <p:tgtEl>
                                          <p:spTgt spid="237"/>
                                        </p:tgtEl>
                                        <p:attrNameLst>
                                          <p:attrName>style.visibility</p:attrName>
                                        </p:attrNameLst>
                                      </p:cBhvr>
                                      <p:to>
                                        <p:strVal val="visible"/>
                                      </p:to>
                                    </p:set>
                                    <p:animEffect transition="in" filter="wipe(left)">
                                      <p:cBhvr>
                                        <p:cTn id="42" dur="500"/>
                                        <p:tgtEl>
                                          <p:spTgt spid="237"/>
                                        </p:tgtEl>
                                      </p:cBhvr>
                                    </p:animEffect>
                                  </p:childTnLst>
                                </p:cTn>
                              </p:par>
                            </p:childTnLst>
                          </p:cTn>
                        </p:par>
                        <p:par>
                          <p:cTn id="43" fill="hold">
                            <p:stCondLst>
                              <p:cond delay="500"/>
                            </p:stCondLst>
                            <p:childTnLst>
                              <p:par>
                                <p:cTn id="44" presetID="9" presetClass="entr" presetSubtype="0" fill="hold" grpId="10" nodeType="afterEffect">
                                  <p:stCondLst>
                                    <p:cond delay="0"/>
                                  </p:stCondLst>
                                  <p:childTnLst>
                                    <p:set>
                                      <p:cBhvr>
                                        <p:cTn id="45" dur="indefinite" fill="hold"/>
                                        <p:tgtEl>
                                          <p:spTgt spid="221"/>
                                        </p:tgtEl>
                                        <p:attrNameLst>
                                          <p:attrName>style.visibility</p:attrName>
                                        </p:attrNameLst>
                                      </p:cBhvr>
                                      <p:to>
                                        <p:strVal val="visible"/>
                                      </p:to>
                                    </p:set>
                                    <p:animEffect transition="in" filter="dissolve">
                                      <p:cBhvr>
                                        <p:cTn id="46" dur="500"/>
                                        <p:tgtEl>
                                          <p:spTgt spid="221"/>
                                        </p:tgtEl>
                                      </p:cBhvr>
                                    </p:animEffect>
                                  </p:childTnLst>
                                </p:cTn>
                              </p:par>
                            </p:childTnLst>
                          </p:cTn>
                        </p:par>
                        <p:par>
                          <p:cTn id="47" fill="hold">
                            <p:stCondLst>
                              <p:cond delay="1000"/>
                            </p:stCondLst>
                            <p:childTnLst>
                              <p:par>
                                <p:cTn id="48" presetID="9" presetClass="entr" presetSubtype="0" fill="hold" grpId="11" nodeType="afterEffect">
                                  <p:stCondLst>
                                    <p:cond delay="0"/>
                                  </p:stCondLst>
                                  <p:childTnLst>
                                    <p:set>
                                      <p:cBhvr>
                                        <p:cTn id="49" dur="indefinite" fill="hold"/>
                                        <p:tgtEl>
                                          <p:spTgt spid="223"/>
                                        </p:tgtEl>
                                        <p:attrNameLst>
                                          <p:attrName>style.visibility</p:attrName>
                                        </p:attrNameLst>
                                      </p:cBhvr>
                                      <p:to>
                                        <p:strVal val="visible"/>
                                      </p:to>
                                    </p:set>
                                    <p:animEffect transition="in" filter="dissolve">
                                      <p:cBhvr>
                                        <p:cTn id="50" dur="500"/>
                                        <p:tgtEl>
                                          <p:spTgt spid="223"/>
                                        </p:tgtEl>
                                      </p:cBhvr>
                                    </p:animEffect>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12" nodeType="clickEffect">
                                  <p:stCondLst>
                                    <p:cond delay="0"/>
                                  </p:stCondLst>
                                  <p:childTnLst>
                                    <p:set>
                                      <p:cBhvr>
                                        <p:cTn id="54" dur="indefinite" fill="hold"/>
                                        <p:tgtEl>
                                          <p:spTgt spid="238"/>
                                        </p:tgtEl>
                                        <p:attrNameLst>
                                          <p:attrName>style.visibility</p:attrName>
                                        </p:attrNameLst>
                                      </p:cBhvr>
                                      <p:to>
                                        <p:strVal val="visible"/>
                                      </p:to>
                                    </p:set>
                                    <p:anim calcmode="lin" valueType="num">
                                      <p:cBhvr>
                                        <p:cTn id="55" dur="500" fill="hold"/>
                                        <p:tgtEl>
                                          <p:spTgt spid="238"/>
                                        </p:tgtEl>
                                        <p:attrNameLst>
                                          <p:attrName>ppt_w</p:attrName>
                                        </p:attrNameLst>
                                      </p:cBhvr>
                                      <p:tavLst>
                                        <p:tav tm="0">
                                          <p:val>
                                            <p:fltVal val="0"/>
                                          </p:val>
                                        </p:tav>
                                        <p:tav tm="100000">
                                          <p:val>
                                            <p:strVal val="#ppt_w"/>
                                          </p:val>
                                        </p:tav>
                                      </p:tavLst>
                                    </p:anim>
                                    <p:anim calcmode="lin" valueType="num">
                                      <p:cBhvr>
                                        <p:cTn id="56" dur="500" fill="hold"/>
                                        <p:tgtEl>
                                          <p:spTgt spid="238"/>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13" nodeType="clickEffect">
                                  <p:stCondLst>
                                    <p:cond delay="0"/>
                                  </p:stCondLst>
                                  <p:childTnLst>
                                    <p:set>
                                      <p:cBhvr>
                                        <p:cTn id="60" dur="indefinite" fill="hold"/>
                                        <p:tgtEl>
                                          <p:spTgt spid="239"/>
                                        </p:tgtEl>
                                        <p:attrNameLst>
                                          <p:attrName>style.visibility</p:attrName>
                                        </p:attrNameLst>
                                      </p:cBhvr>
                                      <p:to>
                                        <p:strVal val="visible"/>
                                      </p:to>
                                    </p:set>
                                    <p:animEffect transition="in" filter="wipe(down)">
                                      <p:cBhvr>
                                        <p:cTn id="61" dur="500"/>
                                        <p:tgtEl>
                                          <p:spTgt spid="239"/>
                                        </p:tgtEl>
                                      </p:cBhvr>
                                    </p:animEffect>
                                  </p:childTnLst>
                                </p:cTn>
                              </p:par>
                            </p:childTnLst>
                          </p:cTn>
                        </p:par>
                        <p:par>
                          <p:cTn id="62" fill="hold">
                            <p:stCondLst>
                              <p:cond delay="500"/>
                            </p:stCondLst>
                            <p:childTnLst>
                              <p:par>
                                <p:cTn id="63" presetID="9" presetClass="entr" presetSubtype="0" fill="hold" grpId="14" nodeType="afterEffect">
                                  <p:stCondLst>
                                    <p:cond delay="0"/>
                                  </p:stCondLst>
                                  <p:childTnLst>
                                    <p:set>
                                      <p:cBhvr>
                                        <p:cTn id="64" dur="indefinite" fill="hold"/>
                                        <p:tgtEl>
                                          <p:spTgt spid="226"/>
                                        </p:tgtEl>
                                        <p:attrNameLst>
                                          <p:attrName>style.visibility</p:attrName>
                                        </p:attrNameLst>
                                      </p:cBhvr>
                                      <p:to>
                                        <p:strVal val="visible"/>
                                      </p:to>
                                    </p:set>
                                    <p:animEffect transition="in" filter="dissolve">
                                      <p:cBhvr>
                                        <p:cTn id="65" dur="500"/>
                                        <p:tgtEl>
                                          <p:spTgt spid="226"/>
                                        </p:tgtEl>
                                      </p:cBhvr>
                                    </p:animEffect>
                                  </p:childTnLst>
                                </p:cTn>
                              </p:par>
                            </p:childTnLst>
                          </p:cTn>
                        </p:par>
                        <p:par>
                          <p:cTn id="66" fill="hold">
                            <p:stCondLst>
                              <p:cond delay="1000"/>
                            </p:stCondLst>
                            <p:childTnLst>
                              <p:par>
                                <p:cTn id="67" presetID="23" presetClass="entr" presetSubtype="16" fill="hold" grpId="15" nodeType="afterEffect">
                                  <p:stCondLst>
                                    <p:cond delay="0"/>
                                  </p:stCondLst>
                                  <p:childTnLst>
                                    <p:set>
                                      <p:cBhvr>
                                        <p:cTn id="68" dur="indefinite" fill="hold"/>
                                        <p:tgtEl>
                                          <p:spTgt spid="240"/>
                                        </p:tgtEl>
                                        <p:attrNameLst>
                                          <p:attrName>style.visibility</p:attrName>
                                        </p:attrNameLst>
                                      </p:cBhvr>
                                      <p:to>
                                        <p:strVal val="visible"/>
                                      </p:to>
                                    </p:set>
                                    <p:anim calcmode="lin" valueType="num">
                                      <p:cBhvr>
                                        <p:cTn id="69" dur="500" fill="hold"/>
                                        <p:tgtEl>
                                          <p:spTgt spid="240"/>
                                        </p:tgtEl>
                                        <p:attrNameLst>
                                          <p:attrName>ppt_w</p:attrName>
                                        </p:attrNameLst>
                                      </p:cBhvr>
                                      <p:tavLst>
                                        <p:tav tm="0">
                                          <p:val>
                                            <p:fltVal val="0"/>
                                          </p:val>
                                        </p:tav>
                                        <p:tav tm="100000">
                                          <p:val>
                                            <p:strVal val="#ppt_w"/>
                                          </p:val>
                                        </p:tav>
                                      </p:tavLst>
                                    </p:anim>
                                    <p:anim calcmode="lin" valueType="num">
                                      <p:cBhvr>
                                        <p:cTn id="70" dur="500" fill="hold"/>
                                        <p:tgtEl>
                                          <p:spTgt spid="2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19" grpId="4" animBg="1" advAuto="0"/>
      <p:bldP spid="220" grpId="7" animBg="1" advAuto="0"/>
      <p:bldP spid="221" grpId="10" animBg="1" advAuto="0"/>
      <p:bldP spid="222" grpId="2" animBg="1" advAuto="0"/>
      <p:bldP spid="223" grpId="11" animBg="1" advAuto="0"/>
      <p:bldP spid="224" grpId="8" animBg="1" advAuto="0"/>
      <p:bldP spid="225" grpId="5" animBg="1" advAuto="0"/>
      <p:bldP spid="226" grpId="14" animBg="1" advAuto="0"/>
      <p:bldP spid="230" grpId="3" animBg="1" advAuto="0"/>
      <p:bldP spid="233" grpId="6" animBg="1" advAuto="0"/>
      <p:bldP spid="237" grpId="9" animBg="1" advAuto="0"/>
      <p:bldP spid="238" grpId="12" animBg="1" advAuto="0"/>
      <p:bldP spid="239" grpId="13" animBg="1" advAuto="0"/>
      <p:bldP spid="240" grpId="1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image57.png" descr="D:\computer graphics\video segmentation\video_data\Jumpcut_data\data\videoMaterial\2.01-2.08\2.01-036-source.png"/>
          <p:cNvPicPr>
            <a:picLocks noChangeAspect="1"/>
          </p:cNvPicPr>
          <p:nvPr/>
        </p:nvPicPr>
        <p:blipFill>
          <a:blip r:embed="rId1"/>
          <a:srcRect/>
          <a:stretch>
            <a:fillRect/>
          </a:stretch>
        </p:blipFill>
        <p:spPr>
          <a:xfrm>
            <a:off x="312983" y="1340428"/>
            <a:ext cx="3695701" cy="2463801"/>
          </a:xfrm>
          <a:prstGeom prst="rect">
            <a:avLst/>
          </a:prstGeom>
          <a:ln w="12700">
            <a:miter lim="400000"/>
            <a:headEnd/>
            <a:tailEnd/>
          </a:ln>
        </p:spPr>
      </p:pic>
      <p:pic>
        <p:nvPicPr>
          <p:cNvPr id="341" name="image60.png" descr="D:\computer graphics\video segmentation\video_data\Jumpcut_data\data\videoMaterial\2.01-2.08\2.01-036-source-mask.png"/>
          <p:cNvPicPr>
            <a:picLocks noChangeAspect="1"/>
          </p:cNvPicPr>
          <p:nvPr/>
        </p:nvPicPr>
        <p:blipFill>
          <a:blip r:embed="rId2"/>
          <a:srcRect/>
          <a:stretch>
            <a:fillRect/>
          </a:stretch>
        </p:blipFill>
        <p:spPr>
          <a:xfrm>
            <a:off x="312983" y="3960614"/>
            <a:ext cx="3695701" cy="2463801"/>
          </a:xfrm>
          <a:prstGeom prst="rect">
            <a:avLst/>
          </a:prstGeom>
          <a:noFill/>
          <a:ln w="12700">
            <a:miter lim="400000"/>
            <a:headEnd/>
            <a:tailEnd/>
          </a:ln>
          <a:effectLst>
            <a:outerShdw blurRad="50800" dist="50800" dir="5400000" algn="ctr" rotWithShape="0">
              <a:srgbClr val="000000">
                <a:alpha val="0"/>
              </a:srgbClr>
            </a:outerShdw>
          </a:effectLst>
        </p:spPr>
      </p:pic>
      <p:sp>
        <p:nvSpPr>
          <p:cNvPr id="339" name="Shape 339"/>
          <p:cNvSpPr>
            <a:spLocks noGrp="1"/>
          </p:cNvSpPr>
          <p:nvPr>
            <p:ph type="title"/>
          </p:nvPr>
        </p:nvSpPr>
        <p:spPr>
          <a:prstGeom prst="rect">
            <a:avLst/>
          </a:prstGeom>
        </p:spPr>
        <p:txBody>
          <a:bodyPr>
            <a:normAutofit fontScale="90000"/>
          </a:bodyPr>
          <a:lstStyle>
            <a:lvl1pPr defTabSz="767715">
              <a:defRPr sz="3530"/>
            </a:lvl1pPr>
          </a:lstStyle>
          <a:p>
            <a:r>
              <a:rPr lang="en-US" altLang="zh-CN" dirty="0"/>
              <a:t>Mask Transfer</a:t>
            </a:r>
            <a:r>
              <a:rPr lang="zh-CN" altLang="en-US" dirty="0">
                <a:ea typeface="宋体" charset="0"/>
              </a:rPr>
              <a:t>（掩模迁移;）</a:t>
            </a:r>
            <a:endParaRPr lang="zh-CN" altLang="en-US" dirty="0">
              <a:ea typeface="宋体" charset="0"/>
            </a:endParaRPr>
          </a:p>
        </p:txBody>
      </p:sp>
      <p:pic>
        <p:nvPicPr>
          <p:cNvPr id="340" name="image59.png" descr="D:\computer graphics\video segmentation\video_data\Jumpcut_data\data\videoMaterial\2.01-2.08\2.01-044-contour.png"/>
          <p:cNvPicPr>
            <a:picLocks noChangeAspect="1"/>
          </p:cNvPicPr>
          <p:nvPr/>
        </p:nvPicPr>
        <p:blipFill>
          <a:blip r:embed="rId3"/>
          <a:srcRect/>
          <a:stretch>
            <a:fillRect/>
          </a:stretch>
        </p:blipFill>
        <p:spPr>
          <a:xfrm>
            <a:off x="5151600" y="2631600"/>
            <a:ext cx="3695701" cy="2463801"/>
          </a:xfrm>
          <a:prstGeom prst="rect">
            <a:avLst/>
          </a:prstGeom>
          <a:ln w="12700">
            <a:miter lim="400000"/>
            <a:headEnd/>
            <a:tailEnd/>
          </a:ln>
        </p:spPr>
      </p:pic>
      <p:sp>
        <p:nvSpPr>
          <p:cNvPr id="343" name="Shape 343"/>
          <p:cNvSpPr/>
          <p:nvPr/>
        </p:nvSpPr>
        <p:spPr>
          <a:xfrm>
            <a:off x="4040548" y="3590097"/>
            <a:ext cx="1077424" cy="584649"/>
          </a:xfrm>
          <a:prstGeom prst="rightArrow">
            <a:avLst>
              <a:gd name="adj1" fmla="val 44383"/>
              <a:gd name="adj2" fmla="val 77458"/>
            </a:avLst>
          </a:prstGeom>
          <a:solidFill>
            <a:srgbClr val="0A85FF"/>
          </a:solidFill>
          <a:ln w="12700">
            <a:solidFill>
              <a:srgbClr val="44422C"/>
            </a:solidFill>
            <a:miter/>
          </a:ln>
        </p:spPr>
        <p:txBody>
          <a:bodyPr lIns="45719" rIns="45719"/>
          <a:lstStyle/>
          <a:p>
            <a:pPr algn="ctr"/>
          </a:p>
        </p:txBody>
      </p:sp>
      <p:pic>
        <p:nvPicPr>
          <p:cNvPr id="344" name="image61.png" descr="D:\computer graphics\video segmentation\video_data\Jumpcut_data\data\videoMaterial\2.01-2.08\2.02\044.png"/>
          <p:cNvPicPr>
            <a:picLocks noChangeAspect="1"/>
          </p:cNvPicPr>
          <p:nvPr/>
        </p:nvPicPr>
        <p:blipFill>
          <a:blip r:embed="rId4"/>
          <a:srcRect/>
          <a:stretch>
            <a:fillRect/>
          </a:stretch>
        </p:blipFill>
        <p:spPr>
          <a:xfrm>
            <a:off x="5151600" y="2631600"/>
            <a:ext cx="3695701" cy="2463801"/>
          </a:xfrm>
          <a:prstGeom prst="rect">
            <a:avLst/>
          </a:prstGeom>
          <a:ln w="12700">
            <a:miter lim="400000"/>
            <a:headEnd/>
            <a:tailEnd/>
          </a:ln>
        </p:spPr>
      </p:pic>
      <p:sp>
        <p:nvSpPr>
          <p:cNvPr id="2" name="矩形 1"/>
          <p:cNvSpPr/>
          <p:nvPr/>
        </p:nvSpPr>
        <p:spPr>
          <a:xfrm>
            <a:off x="312983" y="3960614"/>
            <a:ext cx="3695701" cy="2463801"/>
          </a:xfrm>
          <a:prstGeom prst="rect">
            <a:avLst/>
          </a:prstGeom>
          <a:blipFill dpi="0" rotWithShape="1">
            <a:blip r:embed="rId2">
              <a:alphaModFix amt="50000"/>
            </a:blip>
            <a:srcRect/>
            <a:stretch>
              <a:fillRect/>
            </a:stretch>
          </a:blip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pic>
        <p:nvPicPr>
          <p:cNvPr id="342" name="image58.png" descr="D:\computer graphics\video segmentation\video_data\Jumpcut_data\data\videoMaterial\2.01-2.08\2.01-036-contour.png"/>
          <p:cNvPicPr>
            <a:picLocks noChangeAspect="1"/>
          </p:cNvPicPr>
          <p:nvPr/>
        </p:nvPicPr>
        <p:blipFill>
          <a:blip r:embed="rId5"/>
          <a:srcRect/>
          <a:stretch>
            <a:fillRect/>
          </a:stretch>
        </p:blipFill>
        <p:spPr>
          <a:xfrm>
            <a:off x="312983" y="2629739"/>
            <a:ext cx="3695701" cy="2463801"/>
          </a:xfrm>
          <a:prstGeom prst="rect">
            <a:avLst/>
          </a:prstGeom>
          <a:ln w="12700">
            <a:miter lim="400000"/>
            <a:headEnd/>
            <a:tailEnd/>
          </a:ln>
        </p:spPr>
      </p:pic>
      <p:grpSp>
        <p:nvGrpSpPr>
          <p:cNvPr id="3" name="组合 2"/>
          <p:cNvGrpSpPr/>
          <p:nvPr/>
        </p:nvGrpSpPr>
        <p:grpSpPr>
          <a:xfrm>
            <a:off x="1246990" y="6393893"/>
            <a:ext cx="6667642" cy="472441"/>
            <a:chOff x="1246990" y="6393893"/>
            <a:chExt cx="6667642" cy="472441"/>
          </a:xfrm>
        </p:grpSpPr>
        <p:sp>
          <p:nvSpPr>
            <p:cNvPr id="11" name="Shape 365"/>
            <p:cNvSpPr/>
            <p:nvPr/>
          </p:nvSpPr>
          <p:spPr>
            <a:xfrm>
              <a:off x="1246990" y="6393893"/>
              <a:ext cx="1828402" cy="459741"/>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t>source</a:t>
              </a:r>
            </a:p>
          </p:txBody>
        </p:sp>
        <p:sp>
          <p:nvSpPr>
            <p:cNvPr id="12" name="Shape 366"/>
            <p:cNvSpPr/>
            <p:nvPr/>
          </p:nvSpPr>
          <p:spPr>
            <a:xfrm>
              <a:off x="6086230" y="6406593"/>
              <a:ext cx="1828402" cy="459741"/>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rPr dirty="0"/>
                <a:t>target</a:t>
              </a:r>
            </a:p>
          </p:txBody>
        </p:sp>
      </p:gr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5.55112E-17 L -4.72222E-6 0.18796 " pathEditMode="relative" rAng="0" ptsTypes="AA">
                                      <p:cBhvr>
                                        <p:cTn id="6" dur="1000" fill="hold"/>
                                        <p:tgtEl>
                                          <p:spTgt spid="338"/>
                                        </p:tgtEl>
                                        <p:attrNameLst>
                                          <p:attrName>ppt_x</p:attrName>
                                          <p:attrName>ppt_y</p:attrName>
                                        </p:attrNameLst>
                                      </p:cBhvr>
                                      <p:rCtr x="0" y="9398"/>
                                    </p:animMotion>
                                  </p:childTnLst>
                                </p:cTn>
                              </p:par>
                              <p:par>
                                <p:cTn id="7" presetID="64" presetClass="path" presetSubtype="0" accel="50000" decel="50000" fill="hold" grpId="0" nodeType="withEffect">
                                  <p:stCondLst>
                                    <p:cond delay="0"/>
                                  </p:stCondLst>
                                  <p:childTnLst>
                                    <p:animMotion origin="layout" path="M -4.72222E-6 4.07407E-6 L -4.72222E-6 -0.19422 " pathEditMode="relative" rAng="0" ptsTypes="AA">
                                      <p:cBhvr>
                                        <p:cTn id="8" dur="1000" fill="hold"/>
                                        <p:tgtEl>
                                          <p:spTgt spid="2"/>
                                        </p:tgtEl>
                                        <p:attrNameLst>
                                          <p:attrName>ppt_x</p:attrName>
                                          <p:attrName>ppt_y</p:attrName>
                                        </p:attrNameLst>
                                      </p:cBhvr>
                                      <p:rCtr x="0" y="-9722"/>
                                    </p:animMotion>
                                  </p:childTnLst>
                                </p:cTn>
                              </p:par>
                              <p:par>
                                <p:cTn id="9" presetID="1" presetClass="exit" presetSubtype="0" fill="hold" nodeType="withEffect">
                                  <p:stCondLst>
                                    <p:cond delay="0"/>
                                  </p:stCondLst>
                                  <p:childTnLst>
                                    <p:set>
                                      <p:cBhvr>
                                        <p:cTn id="10" dur="1" fill="hold">
                                          <p:stCondLst>
                                            <p:cond delay="0"/>
                                          </p:stCondLst>
                                        </p:cTn>
                                        <p:tgtEl>
                                          <p:spTgt spid="341"/>
                                        </p:tgtEl>
                                        <p:attrNameLst>
                                          <p:attrName>style.visibility</p:attrName>
                                        </p:attrNameLst>
                                      </p:cBhvr>
                                      <p:to>
                                        <p:strVal val="hidden"/>
                                      </p:to>
                                    </p:set>
                                  </p:childTnLst>
                                </p:cTn>
                              </p:par>
                              <p:par>
                                <p:cTn id="11" presetID="64" presetClass="path" presetSubtype="0" accel="50000" decel="50000" fill="hold" nodeType="withEffect">
                                  <p:stCondLst>
                                    <p:cond delay="0"/>
                                  </p:stCondLst>
                                  <p:childTnLst>
                                    <p:animMotion origin="layout" path="M -1.66667E-6 0.00347 L -1.66667E-6 -0.19028 " pathEditMode="relative" rAng="0" ptsTypes="AA">
                                      <p:cBhvr>
                                        <p:cTn id="12" dur="1000" fill="hold"/>
                                        <p:tgtEl>
                                          <p:spTgt spid="3"/>
                                        </p:tgtEl>
                                        <p:attrNameLst>
                                          <p:attrName>ppt_x</p:attrName>
                                          <p:attrName>ppt_y</p:attrName>
                                        </p:attrNameLst>
                                      </p:cBhvr>
                                      <p:rCtr x="0" y="-9699"/>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fade">
                                      <p:cBhvr>
                                        <p:cTn id="17" dur="8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5" nodeType="clickEffect">
                                  <p:stCondLst>
                                    <p:cond delay="0"/>
                                  </p:stCondLst>
                                  <p:childTnLst>
                                    <p:set>
                                      <p:cBhvr>
                                        <p:cTn id="21" dur="indefinite" fill="hold"/>
                                        <p:tgtEl>
                                          <p:spTgt spid="343"/>
                                        </p:tgtEl>
                                        <p:attrNameLst>
                                          <p:attrName>style.visibility</p:attrName>
                                        </p:attrNameLst>
                                      </p:cBhvr>
                                      <p:to>
                                        <p:strVal val="visible"/>
                                      </p:to>
                                    </p:set>
                                    <p:animEffect transition="in" filter="wipe(left)">
                                      <p:cBhvr>
                                        <p:cTn id="22" dur="800"/>
                                        <p:tgtEl>
                                          <p:spTgt spid="343"/>
                                        </p:tgtEl>
                                      </p:cBhvr>
                                    </p:animEffect>
                                  </p:childTnLst>
                                </p:cTn>
                              </p:par>
                            </p:childTnLst>
                          </p:cTn>
                        </p:par>
                        <p:par>
                          <p:cTn id="23" fill="hold">
                            <p:stCondLst>
                              <p:cond delay="1000"/>
                            </p:stCondLst>
                            <p:childTnLst>
                              <p:par>
                                <p:cTn id="24" presetID="9" presetClass="exit" presetSubtype="0" fill="hold" grpId="6" nodeType="afterEffect">
                                  <p:stCondLst>
                                    <p:cond delay="0"/>
                                  </p:stCondLst>
                                  <p:childTnLst>
                                    <p:animEffect transition="out" filter="dissolve">
                                      <p:cBhvr>
                                        <p:cTn id="25" dur="500" fill="hold"/>
                                        <p:tgtEl>
                                          <p:spTgt spid="344"/>
                                        </p:tgtEl>
                                      </p:cBhvr>
                                    </p:animEffect>
                                    <p:set>
                                      <p:cBhvr>
                                        <p:cTn id="26" dur="indefinite" fill="hold">
                                          <p:stCondLst>
                                            <p:cond delay="499"/>
                                          </p:stCondLst>
                                        </p:cTn>
                                        <p:tgtEl>
                                          <p:spTgt spid="3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5" animBg="1" advAuto="0"/>
      <p:bldP spid="344" grpId="6" animBg="1" advAuto="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8" name="image57.png" descr="D:\computer graphics\video segmentation\video_data\Jumpcut_data\data\videoMaterial\2.01-2.08\2.01-036-source.png"/>
          <p:cNvPicPr>
            <a:picLocks noChangeAspect="1"/>
          </p:cNvPicPr>
          <p:nvPr/>
        </p:nvPicPr>
        <p:blipFill>
          <a:blip r:embed="rId1"/>
          <a:srcRect/>
          <a:stretch>
            <a:fillRect/>
          </a:stretch>
        </p:blipFill>
        <p:spPr>
          <a:xfrm>
            <a:off x="467543" y="2842342"/>
            <a:ext cx="2423781" cy="1615854"/>
          </a:xfrm>
          <a:prstGeom prst="rect">
            <a:avLst/>
          </a:prstGeom>
          <a:ln w="12700">
            <a:miter lim="400000"/>
            <a:headEnd/>
            <a:tailEnd/>
          </a:ln>
        </p:spPr>
      </p:pic>
      <p:pic>
        <p:nvPicPr>
          <p:cNvPr id="349" name="image58.png" descr="D:\computer graphics\video segmentation\video_data\Jumpcut_data\data\videoMaterial\2.01-2.08\2.01-036-contour.png"/>
          <p:cNvPicPr>
            <a:picLocks noChangeAspect="1"/>
          </p:cNvPicPr>
          <p:nvPr/>
        </p:nvPicPr>
        <p:blipFill>
          <a:blip r:embed="rId2"/>
          <a:srcRect/>
          <a:stretch>
            <a:fillRect/>
          </a:stretch>
        </p:blipFill>
        <p:spPr>
          <a:xfrm>
            <a:off x="467543" y="2842342"/>
            <a:ext cx="2423781" cy="1615854"/>
          </a:xfrm>
          <a:prstGeom prst="rect">
            <a:avLst/>
          </a:prstGeom>
          <a:ln w="12700">
            <a:miter lim="400000"/>
            <a:headEnd/>
            <a:tailEnd/>
          </a:ln>
        </p:spPr>
      </p:pic>
      <p:sp>
        <p:nvSpPr>
          <p:cNvPr id="350" name="Shape 350"/>
          <p:cNvSpPr>
            <a:spLocks noGrp="1"/>
          </p:cNvSpPr>
          <p:nvPr>
            <p:ph type="title"/>
          </p:nvPr>
        </p:nvSpPr>
        <p:spPr>
          <a:prstGeom prst="rect">
            <a:avLst/>
          </a:prstGeom>
        </p:spPr>
        <p:txBody>
          <a:bodyPr>
            <a:normAutofit fontScale="90000"/>
          </a:bodyPr>
          <a:lstStyle>
            <a:lvl1pPr defTabSz="767715">
              <a:defRPr sz="3530"/>
            </a:lvl1pPr>
          </a:lstStyle>
          <a:p>
            <a:r>
              <a:rPr lang="en-US" altLang="zh-CN" dirty="0"/>
              <a:t>Mask Transfer</a:t>
            </a:r>
            <a:r>
              <a:rPr lang="zh-CN" altLang="en-US" dirty="0">
                <a:ea typeface="宋体" charset="0"/>
              </a:rPr>
              <a:t>（掩模迁移）</a:t>
            </a:r>
            <a:endParaRPr lang="zh-CN" altLang="en-US" dirty="0">
              <a:ea typeface="宋体" charset="0"/>
            </a:endParaRPr>
          </a:p>
        </p:txBody>
      </p:sp>
      <p:pic>
        <p:nvPicPr>
          <p:cNvPr id="351" name="image59.png" descr="D:\computer graphics\video segmentation\video_data\Jumpcut_data\data\videoMaterial\2.01-2.08\2.01-044-contour.png"/>
          <p:cNvPicPr>
            <a:picLocks noChangeAspect="1"/>
          </p:cNvPicPr>
          <p:nvPr/>
        </p:nvPicPr>
        <p:blipFill>
          <a:blip r:embed="rId3"/>
          <a:srcRect/>
          <a:stretch>
            <a:fillRect/>
          </a:stretch>
        </p:blipFill>
        <p:spPr>
          <a:xfrm>
            <a:off x="6144340" y="2841793"/>
            <a:ext cx="2423781" cy="1615854"/>
          </a:xfrm>
          <a:prstGeom prst="rect">
            <a:avLst/>
          </a:prstGeom>
          <a:ln w="12700">
            <a:miter lim="400000"/>
            <a:headEnd/>
            <a:tailEnd/>
          </a:ln>
        </p:spPr>
      </p:pic>
      <p:pic>
        <p:nvPicPr>
          <p:cNvPr id="352" name="image60.png" descr="D:\computer graphics\video segmentation\video_data\Jumpcut_data\data\videoMaterial\2.01-2.08\2.01-036-source-mask.png"/>
          <p:cNvPicPr>
            <a:picLocks noChangeAspect="1"/>
          </p:cNvPicPr>
          <p:nvPr/>
        </p:nvPicPr>
        <p:blipFill>
          <a:blip r:embed="rId4"/>
          <a:srcRect/>
          <a:stretch>
            <a:fillRect/>
          </a:stretch>
        </p:blipFill>
        <p:spPr>
          <a:xfrm>
            <a:off x="466983" y="6205635"/>
            <a:ext cx="2424342" cy="1615854"/>
          </a:xfrm>
          <a:prstGeom prst="rect">
            <a:avLst/>
          </a:prstGeom>
          <a:ln w="12700">
            <a:miter lim="400000"/>
            <a:headEnd/>
            <a:tailEnd/>
          </a:ln>
        </p:spPr>
      </p:pic>
      <p:pic>
        <p:nvPicPr>
          <p:cNvPr id="353" name="image61.png" descr="D:\computer graphics\video segmentation\video_data\Jumpcut_data\data\videoMaterial\2.01-2.08\2.02\044.png"/>
          <p:cNvPicPr>
            <a:picLocks noChangeAspect="1"/>
          </p:cNvPicPr>
          <p:nvPr/>
        </p:nvPicPr>
        <p:blipFill>
          <a:blip r:embed="rId5"/>
          <a:srcRect/>
          <a:stretch>
            <a:fillRect/>
          </a:stretch>
        </p:blipFill>
        <p:spPr>
          <a:xfrm>
            <a:off x="6144340" y="2841793"/>
            <a:ext cx="2424601" cy="1616401"/>
          </a:xfrm>
          <a:prstGeom prst="rect">
            <a:avLst/>
          </a:prstGeom>
          <a:ln w="12700">
            <a:miter lim="400000"/>
            <a:headEnd/>
            <a:tailEnd/>
          </a:ln>
        </p:spPr>
      </p:pic>
      <p:sp>
        <p:nvSpPr>
          <p:cNvPr id="354" name="Shape 354"/>
          <p:cNvSpPr/>
          <p:nvPr/>
        </p:nvSpPr>
        <p:spPr>
          <a:xfrm rot="4036981">
            <a:off x="3712672" y="748098"/>
            <a:ext cx="1595849" cy="3625401"/>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ln w="28575">
            <a:solidFill>
              <a:srgbClr val="0A85FF"/>
            </a:solidFill>
            <a:miter/>
            <a:headEnd type="oval"/>
            <a:tailEnd type="triangle"/>
          </a:ln>
        </p:spPr>
        <p:txBody>
          <a:bodyPr lIns="45719" rIns="45719"/>
          <a:lstStyle/>
          <a:p>
            <a:pPr>
              <a:defRPr>
                <a:solidFill>
                  <a:srgbClr val="FF0000"/>
                </a:solidFill>
                <a:latin typeface="Times New Roman"/>
                <a:ea typeface="Times New Roman"/>
                <a:cs typeface="Times New Roman"/>
                <a:sym typeface="Times New Roman"/>
              </a:defRPr>
            </a:pPr>
          </a:p>
        </p:txBody>
      </p:sp>
      <p:sp>
        <p:nvSpPr>
          <p:cNvPr id="355" name="Shape 355"/>
          <p:cNvSpPr/>
          <p:nvPr/>
        </p:nvSpPr>
        <p:spPr>
          <a:xfrm>
            <a:off x="875838" y="4483594"/>
            <a:ext cx="1606633" cy="332741"/>
          </a:xfrm>
          <a:prstGeom prst="rect">
            <a:avLst/>
          </a:prstGeom>
          <a:ln w="12700">
            <a:miter lim="400000"/>
          </a:ln>
        </p:spPr>
        <p:txBody>
          <a:bodyPr lIns="45719" rIns="45719">
            <a:spAutoFit/>
          </a:bodyPr>
          <a:lstStyle>
            <a:lvl1pPr algn="ctr">
              <a:defRPr sz="1600">
                <a:solidFill>
                  <a:srgbClr val="D9D9D9"/>
                </a:solidFill>
                <a:latin typeface="微软雅黑"/>
                <a:ea typeface="微软雅黑"/>
                <a:cs typeface="微软雅黑"/>
                <a:sym typeface="微软雅黑"/>
              </a:defRPr>
            </a:lvl1pPr>
          </a:lstStyle>
          <a:p>
            <a:r>
              <a:t>Frame t-k</a:t>
            </a:r>
          </a:p>
        </p:txBody>
      </p:sp>
      <p:sp>
        <p:nvSpPr>
          <p:cNvPr id="356" name="Shape 356"/>
          <p:cNvSpPr/>
          <p:nvPr/>
        </p:nvSpPr>
        <p:spPr>
          <a:xfrm>
            <a:off x="6553324" y="4483594"/>
            <a:ext cx="1606633" cy="332741"/>
          </a:xfrm>
          <a:prstGeom prst="rect">
            <a:avLst/>
          </a:prstGeom>
          <a:ln w="12700">
            <a:miter lim="400000"/>
          </a:ln>
        </p:spPr>
        <p:txBody>
          <a:bodyPr lIns="45719" rIns="45719">
            <a:spAutoFit/>
          </a:bodyPr>
          <a:lstStyle>
            <a:lvl1pPr algn="ctr">
              <a:defRPr sz="1600">
                <a:solidFill>
                  <a:srgbClr val="D9D9D9"/>
                </a:solidFill>
                <a:latin typeface="微软雅黑"/>
                <a:ea typeface="微软雅黑"/>
                <a:cs typeface="微软雅黑"/>
                <a:sym typeface="微软雅黑"/>
              </a:defRPr>
            </a:lvl1pPr>
          </a:lstStyle>
          <a:p>
            <a:r>
              <a:t>Frame t+k</a:t>
            </a:r>
          </a:p>
        </p:txBody>
      </p:sp>
      <p:pic>
        <p:nvPicPr>
          <p:cNvPr id="357" name="image62.png" descr="D:\computer graphics\video segmentation\video_data\Jumpcut_data\data\videoMaterial\2.01-2.08\2.02\040.png"/>
          <p:cNvPicPr>
            <a:picLocks noChangeAspect="1"/>
          </p:cNvPicPr>
          <p:nvPr/>
        </p:nvPicPr>
        <p:blipFill>
          <a:blip r:embed="rId6"/>
          <a:srcRect/>
          <a:stretch>
            <a:fillRect/>
          </a:stretch>
        </p:blipFill>
        <p:spPr>
          <a:xfrm>
            <a:off x="3610495" y="3031436"/>
            <a:ext cx="1872209" cy="1248140"/>
          </a:xfrm>
          <a:prstGeom prst="rect">
            <a:avLst/>
          </a:prstGeom>
          <a:ln w="12700">
            <a:miter lim="400000"/>
            <a:headEnd/>
            <a:tailEnd/>
          </a:ln>
        </p:spPr>
      </p:pic>
      <p:sp>
        <p:nvSpPr>
          <p:cNvPr id="358" name="Shape 358"/>
          <p:cNvSpPr/>
          <p:nvPr/>
        </p:nvSpPr>
        <p:spPr>
          <a:xfrm>
            <a:off x="3707279" y="4280294"/>
            <a:ext cx="1606633" cy="332741"/>
          </a:xfrm>
          <a:prstGeom prst="rect">
            <a:avLst/>
          </a:prstGeom>
          <a:ln w="12700">
            <a:miter lim="400000"/>
          </a:ln>
        </p:spPr>
        <p:txBody>
          <a:bodyPr lIns="45719" rIns="45719">
            <a:spAutoFit/>
          </a:bodyPr>
          <a:lstStyle>
            <a:lvl1pPr algn="ctr">
              <a:defRPr sz="1600">
                <a:solidFill>
                  <a:srgbClr val="D9D9D9"/>
                </a:solidFill>
                <a:latin typeface="微软雅黑"/>
                <a:ea typeface="微软雅黑"/>
                <a:cs typeface="微软雅黑"/>
                <a:sym typeface="微软雅黑"/>
              </a:defRPr>
            </a:lvl1pPr>
          </a:lstStyle>
          <a:p>
            <a:r>
              <a:t>Frame t</a:t>
            </a:r>
          </a:p>
        </p:txBody>
      </p:sp>
      <p:sp>
        <p:nvSpPr>
          <p:cNvPr id="359" name="Shape 359"/>
          <p:cNvSpPr/>
          <p:nvPr/>
        </p:nvSpPr>
        <p:spPr>
          <a:xfrm>
            <a:off x="2994748" y="3359525"/>
            <a:ext cx="459741" cy="482735"/>
          </a:xfrm>
          <a:prstGeom prst="rect">
            <a:avLst/>
          </a:prstGeom>
          <a:ln w="12700">
            <a:miter lim="400000"/>
          </a:ln>
        </p:spPr>
        <p:txBody>
          <a:bodyPr wrap="none" lIns="45719" rIns="45719">
            <a:spAutoFit/>
          </a:bodyPr>
          <a:lstStyle>
            <a:lvl1pPr>
              <a:defRPr sz="2800" b="1">
                <a:solidFill>
                  <a:schemeClr val="accent3">
                    <a:lumOff val="44000"/>
                  </a:schemeClr>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r>
              <a:t>…</a:t>
            </a:r>
          </a:p>
        </p:txBody>
      </p:sp>
      <p:sp>
        <p:nvSpPr>
          <p:cNvPr id="360" name="Shape 360"/>
          <p:cNvSpPr/>
          <p:nvPr/>
        </p:nvSpPr>
        <p:spPr>
          <a:xfrm>
            <a:off x="5540428" y="3359525"/>
            <a:ext cx="459741" cy="482735"/>
          </a:xfrm>
          <a:prstGeom prst="rect">
            <a:avLst/>
          </a:prstGeom>
          <a:ln w="12700">
            <a:miter lim="400000"/>
          </a:ln>
        </p:spPr>
        <p:txBody>
          <a:bodyPr wrap="none" lIns="45719" rIns="45719">
            <a:spAutoFit/>
          </a:bodyPr>
          <a:lstStyle>
            <a:lvl1pPr>
              <a:defRPr sz="2800" b="1">
                <a:solidFill>
                  <a:schemeClr val="accent3">
                    <a:lumOff val="44000"/>
                  </a:schemeClr>
                </a:solidFill>
                <a:effectLst>
                  <a:outerShdw blurRad="38100" dist="38100" dir="2700000" rotWithShape="0">
                    <a:srgbClr val="000000">
                      <a:alpha val="43137"/>
                    </a:srgbClr>
                  </a:outerShdw>
                </a:effectLst>
                <a:latin typeface="Times New Roman"/>
                <a:ea typeface="Times New Roman"/>
                <a:cs typeface="Times New Roman"/>
                <a:sym typeface="Times New Roman"/>
              </a:defRPr>
            </a:lvl1pPr>
          </a:lstStyle>
          <a:p>
            <a:r>
              <a:t>…</a:t>
            </a: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accel="50000" decel="50000" fill="hold" nodeType="clickEffect">
                                  <p:stCondLst>
                                    <p:cond delay="0"/>
                                  </p:stCondLst>
                                  <p:childTnLst>
                                    <p:animMotion origin="layout" path="M 0.000000 0.000000 L 0.000000 -0.179650" pathEditMode="relative">
                                      <p:cBhvr>
                                        <p:cTn id="6" dur="1000" fill="hold"/>
                                        <p:tgtEl>
                                          <p:spTgt spid="348"/>
                                        </p:tgtEl>
                                        <p:attrNameLst>
                                          <p:attrName>ppt_x</p:attrName>
                                          <p:attrName>ppt_y</p:attrName>
                                        </p:attrNameLst>
                                      </p:cBhvr>
                                    </p:animMotion>
                                  </p:childTnLst>
                                </p:cTn>
                              </p:par>
                              <p:par>
                                <p:cTn id="7" accel="50000" decel="50000" fill="hold" nodeType="withEffect">
                                  <p:stCondLst>
                                    <p:cond delay="0"/>
                                  </p:stCondLst>
                                  <p:childTnLst>
                                    <p:animMotion origin="layout" path="M 0.000000 0.000000 L 0.000000 -0.302428" pathEditMode="relative">
                                      <p:cBhvr>
                                        <p:cTn id="8" dur="1000" fill="hold"/>
                                        <p:tgtEl>
                                          <p:spTgt spid="352"/>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3" nodeType="clickEffect">
                                  <p:stCondLst>
                                    <p:cond delay="0"/>
                                  </p:stCondLst>
                                  <p:childTnLst>
                                    <p:anim calcmode="lin" valueType="num">
                                      <p:cBhvr>
                                        <p:cTn id="12" dur="1000" fill="hold"/>
                                        <p:tgtEl>
                                          <p:spTgt spid="348"/>
                                        </p:tgtEl>
                                        <p:attrNameLst>
                                          <p:attrName>ppt_x</p:attrName>
                                        </p:attrNameLst>
                                      </p:cBhvr>
                                      <p:tavLst>
                                        <p:tav tm="0">
                                          <p:val>
                                            <p:strVal val="ppt_x"/>
                                          </p:val>
                                        </p:tav>
                                        <p:tav tm="100000">
                                          <p:val>
                                            <p:strVal val="ppt_x"/>
                                          </p:val>
                                        </p:tav>
                                      </p:tavLst>
                                    </p:anim>
                                    <p:anim calcmode="lin" valueType="num">
                                      <p:cBhvr>
                                        <p:cTn id="13" dur="1000" fill="hold"/>
                                        <p:tgtEl>
                                          <p:spTgt spid="348"/>
                                        </p:tgtEl>
                                        <p:attrNameLst>
                                          <p:attrName>ppt_y</p:attrName>
                                        </p:attrNameLst>
                                      </p:cBhvr>
                                      <p:tavLst>
                                        <p:tav tm="0">
                                          <p:val>
                                            <p:strVal val="ppt_y"/>
                                          </p:val>
                                        </p:tav>
                                        <p:tav tm="100000">
                                          <p:val>
                                            <p:strVal val="1+ppt_h/2"/>
                                          </p:val>
                                        </p:tav>
                                      </p:tavLst>
                                    </p:anim>
                                    <p:set>
                                      <p:cBhvr>
                                        <p:cTn id="14" dur="indefinite" fill="hold">
                                          <p:stCondLst>
                                            <p:cond delay="999"/>
                                          </p:stCondLst>
                                        </p:cTn>
                                        <p:tgtEl>
                                          <p:spTgt spid="348"/>
                                        </p:tgtEl>
                                        <p:attrNameLst>
                                          <p:attrName>style.visibility</p:attrName>
                                        </p:attrNameLst>
                                      </p:cBhvr>
                                      <p:to>
                                        <p:strVal val="hidden"/>
                                      </p:to>
                                    </p:set>
                                  </p:childTnLst>
                                </p:cTn>
                              </p:par>
                            </p:childTnLst>
                          </p:cTn>
                        </p:par>
                        <p:par>
                          <p:cTn id="15" fill="hold">
                            <p:stCondLst>
                              <p:cond delay="1000"/>
                            </p:stCondLst>
                            <p:childTnLst>
                              <p:par>
                                <p:cTn id="16" presetID="2" presetClass="exit" presetSubtype="1" fill="hold" grpId="4" nodeType="afterEffect">
                                  <p:stCondLst>
                                    <p:cond delay="0"/>
                                  </p:stCondLst>
                                  <p:childTnLst>
                                    <p:anim calcmode="lin" valueType="num">
                                      <p:cBhvr>
                                        <p:cTn id="17" dur="1000" fill="hold"/>
                                        <p:tgtEl>
                                          <p:spTgt spid="352"/>
                                        </p:tgtEl>
                                        <p:attrNameLst>
                                          <p:attrName>ppt_x</p:attrName>
                                        </p:attrNameLst>
                                      </p:cBhvr>
                                      <p:tavLst>
                                        <p:tav tm="0">
                                          <p:val>
                                            <p:strVal val="ppt_x"/>
                                          </p:val>
                                        </p:tav>
                                        <p:tav tm="100000">
                                          <p:val>
                                            <p:strVal val="ppt_x"/>
                                          </p:val>
                                        </p:tav>
                                      </p:tavLst>
                                    </p:anim>
                                    <p:anim calcmode="lin" valueType="num">
                                      <p:cBhvr>
                                        <p:cTn id="18" dur="1000" fill="hold"/>
                                        <p:tgtEl>
                                          <p:spTgt spid="352"/>
                                        </p:tgtEl>
                                        <p:attrNameLst>
                                          <p:attrName>ppt_y</p:attrName>
                                        </p:attrNameLst>
                                      </p:cBhvr>
                                      <p:tavLst>
                                        <p:tav tm="0">
                                          <p:val>
                                            <p:strVal val="ppt_y"/>
                                          </p:val>
                                        </p:tav>
                                        <p:tav tm="100000">
                                          <p:val>
                                            <p:strVal val="0-ppt_h/2"/>
                                          </p:val>
                                        </p:tav>
                                      </p:tavLst>
                                    </p:anim>
                                    <p:set>
                                      <p:cBhvr>
                                        <p:cTn id="19" dur="indefinite" fill="hold">
                                          <p:stCondLst>
                                            <p:cond delay="999"/>
                                          </p:stCondLst>
                                        </p:cTn>
                                        <p:tgtEl>
                                          <p:spTgt spid="352"/>
                                        </p:tgtEl>
                                        <p:attrNameLst>
                                          <p:attrName>style.visibility</p:attrName>
                                        </p:attrNameLst>
                                      </p:cBhvr>
                                      <p:to>
                                        <p:strVal val="hidden"/>
                                      </p:to>
                                    </p:set>
                                  </p:childTnLst>
                                </p:cTn>
                              </p:par>
                            </p:childTnLst>
                          </p:cTn>
                        </p:par>
                        <p:par>
                          <p:cTn id="20" fill="hold">
                            <p:stCondLst>
                              <p:cond delay="2000"/>
                            </p:stCondLst>
                            <p:childTnLst>
                              <p:par>
                                <p:cTn id="21" presetID="9" presetClass="entr" presetSubtype="0" fill="hold" grpId="5" nodeType="afterEffect">
                                  <p:stCondLst>
                                    <p:cond delay="0"/>
                                  </p:stCondLst>
                                  <p:childTnLst>
                                    <p:set>
                                      <p:cBhvr>
                                        <p:cTn id="22" dur="indefinite" fill="hold"/>
                                        <p:tgtEl>
                                          <p:spTgt spid="349"/>
                                        </p:tgtEl>
                                        <p:attrNameLst>
                                          <p:attrName>style.visibility</p:attrName>
                                        </p:attrNameLst>
                                      </p:cBhvr>
                                      <p:to>
                                        <p:strVal val="visible"/>
                                      </p:to>
                                    </p:set>
                                    <p:animEffect transition="in" filter="dissolve">
                                      <p:cBhvr>
                                        <p:cTn id="23" dur="1000"/>
                                        <p:tgtEl>
                                          <p:spTgt spid="3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6" nodeType="clickEffect">
                                  <p:stCondLst>
                                    <p:cond delay="0"/>
                                  </p:stCondLst>
                                  <p:childTnLst>
                                    <p:set>
                                      <p:cBhvr>
                                        <p:cTn id="27" dur="indefinite" fill="hold"/>
                                        <p:tgtEl>
                                          <p:spTgt spid="354"/>
                                        </p:tgtEl>
                                        <p:attrNameLst>
                                          <p:attrName>style.visibility</p:attrName>
                                        </p:attrNameLst>
                                      </p:cBhvr>
                                      <p:to>
                                        <p:strVal val="visible"/>
                                      </p:to>
                                    </p:set>
                                    <p:animEffect transition="in" filter="wipe(left)">
                                      <p:cBhvr>
                                        <p:cTn id="28" dur="500"/>
                                        <p:tgtEl>
                                          <p:spTgt spid="354"/>
                                        </p:tgtEl>
                                      </p:cBhvr>
                                    </p:animEffect>
                                  </p:childTnLst>
                                </p:cTn>
                              </p:par>
                            </p:childTnLst>
                          </p:cTn>
                        </p:par>
                        <p:par>
                          <p:cTn id="29" fill="hold">
                            <p:stCondLst>
                              <p:cond delay="500"/>
                            </p:stCondLst>
                            <p:childTnLst>
                              <p:par>
                                <p:cTn id="30" presetID="9" presetClass="entr" presetSubtype="0" fill="hold" grpId="7" nodeType="afterEffect">
                                  <p:stCondLst>
                                    <p:cond delay="0"/>
                                  </p:stCondLst>
                                  <p:childTnLst>
                                    <p:set>
                                      <p:cBhvr>
                                        <p:cTn id="31" dur="indefinite" fill="hold"/>
                                        <p:tgtEl>
                                          <p:spTgt spid="355"/>
                                        </p:tgtEl>
                                        <p:attrNameLst>
                                          <p:attrName>style.visibility</p:attrName>
                                        </p:attrNameLst>
                                      </p:cBhvr>
                                      <p:to>
                                        <p:strVal val="visible"/>
                                      </p:to>
                                    </p:set>
                                    <p:animEffect transition="in" filter="dissolve">
                                      <p:cBhvr>
                                        <p:cTn id="32" dur="500"/>
                                        <p:tgtEl>
                                          <p:spTgt spid="355"/>
                                        </p:tgtEl>
                                      </p:cBhvr>
                                    </p:animEffect>
                                  </p:childTnLst>
                                </p:cTn>
                              </p:par>
                            </p:childTnLst>
                          </p:cTn>
                        </p:par>
                        <p:par>
                          <p:cTn id="33" fill="hold">
                            <p:stCondLst>
                              <p:cond delay="1000"/>
                            </p:stCondLst>
                            <p:childTnLst>
                              <p:par>
                                <p:cTn id="34" presetID="9" presetClass="entr" presetSubtype="0" fill="hold" grpId="8" nodeType="afterEffect">
                                  <p:stCondLst>
                                    <p:cond delay="0"/>
                                  </p:stCondLst>
                                  <p:childTnLst>
                                    <p:set>
                                      <p:cBhvr>
                                        <p:cTn id="35" dur="indefinite" fill="hold"/>
                                        <p:tgtEl>
                                          <p:spTgt spid="356"/>
                                        </p:tgtEl>
                                        <p:attrNameLst>
                                          <p:attrName>style.visibility</p:attrName>
                                        </p:attrNameLst>
                                      </p:cBhvr>
                                      <p:to>
                                        <p:strVal val="visible"/>
                                      </p:to>
                                    </p:set>
                                    <p:animEffect transition="in" filter="dissolve">
                                      <p:cBhvr>
                                        <p:cTn id="36" dur="500"/>
                                        <p:tgtEl>
                                          <p:spTgt spid="356"/>
                                        </p:tgtEl>
                                      </p:cBhvr>
                                    </p:animEffect>
                                  </p:childTnLst>
                                </p:cTn>
                              </p:par>
                            </p:childTnLst>
                          </p:cTn>
                        </p:par>
                        <p:par>
                          <p:cTn id="37" fill="hold">
                            <p:stCondLst>
                              <p:cond delay="1500"/>
                            </p:stCondLst>
                            <p:childTnLst>
                              <p:par>
                                <p:cTn id="38" presetID="9" presetClass="exit" presetSubtype="0" fill="hold" grpId="9" nodeType="afterEffect">
                                  <p:stCondLst>
                                    <p:cond delay="0"/>
                                  </p:stCondLst>
                                  <p:childTnLst>
                                    <p:animEffect transition="out" filter="dissolve">
                                      <p:cBhvr>
                                        <p:cTn id="39" dur="500" fill="hold"/>
                                        <p:tgtEl>
                                          <p:spTgt spid="353"/>
                                        </p:tgtEl>
                                      </p:cBhvr>
                                    </p:animEffect>
                                    <p:set>
                                      <p:cBhvr>
                                        <p:cTn id="40" dur="indefinite" fill="hold">
                                          <p:stCondLst>
                                            <p:cond delay="499"/>
                                          </p:stCondLst>
                                        </p:cTn>
                                        <p:tgtEl>
                                          <p:spTgt spid="353"/>
                                        </p:tgtEl>
                                        <p:attrNameLst>
                                          <p:attrName>style.visibility</p:attrName>
                                        </p:attrNameLst>
                                      </p:cBhvr>
                                      <p:to>
                                        <p:strVal val="hidden"/>
                                      </p:to>
                                    </p:set>
                                  </p:childTnLst>
                                </p:cTn>
                              </p:par>
                            </p:childTnLst>
                          </p:cTn>
                        </p:par>
                        <p:par>
                          <p:cTn id="41" fill="hold">
                            <p:stCondLst>
                              <p:cond delay="2000"/>
                            </p:stCondLst>
                            <p:childTnLst>
                              <p:par>
                                <p:cTn id="42" presetID="9" presetClass="entr" presetSubtype="0" fill="hold" grpId="10" nodeType="afterEffect">
                                  <p:stCondLst>
                                    <p:cond delay="0"/>
                                  </p:stCondLst>
                                  <p:childTnLst>
                                    <p:set>
                                      <p:cBhvr>
                                        <p:cTn id="43" dur="indefinite" fill="hold"/>
                                        <p:tgtEl>
                                          <p:spTgt spid="353"/>
                                        </p:tgtEl>
                                        <p:attrNameLst>
                                          <p:attrName>style.visibility</p:attrName>
                                        </p:attrNameLst>
                                      </p:cBhvr>
                                      <p:to>
                                        <p:strVal val="visible"/>
                                      </p:to>
                                    </p:set>
                                    <p:animEffect transition="in" filter="dissolve">
                                      <p:cBhvr>
                                        <p:cTn id="44" dur="500"/>
                                        <p:tgtEl>
                                          <p:spTgt spid="35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11" nodeType="clickEffect">
                                  <p:stCondLst>
                                    <p:cond delay="0"/>
                                  </p:stCondLst>
                                  <p:childTnLst>
                                    <p:set>
                                      <p:cBhvr>
                                        <p:cTn id="48" dur="indefinite" fill="hold"/>
                                        <p:tgtEl>
                                          <p:spTgt spid="360"/>
                                        </p:tgtEl>
                                        <p:attrNameLst>
                                          <p:attrName>style.visibility</p:attrName>
                                        </p:attrNameLst>
                                      </p:cBhvr>
                                      <p:to>
                                        <p:strVal val="visible"/>
                                      </p:to>
                                    </p:set>
                                    <p:animEffect transition="in" filter="wipe(right)">
                                      <p:cBhvr>
                                        <p:cTn id="49" dur="500"/>
                                        <p:tgtEl>
                                          <p:spTgt spid="360"/>
                                        </p:tgtEl>
                                      </p:cBhvr>
                                    </p:animEffect>
                                  </p:childTnLst>
                                </p:cTn>
                              </p:par>
                            </p:childTnLst>
                          </p:cTn>
                        </p:par>
                        <p:par>
                          <p:cTn id="50" fill="hold">
                            <p:stCondLst>
                              <p:cond delay="500"/>
                            </p:stCondLst>
                            <p:childTnLst>
                              <p:par>
                                <p:cTn id="51" presetID="22" presetClass="entr" presetSubtype="8" fill="hold" grpId="12" nodeType="afterEffect">
                                  <p:stCondLst>
                                    <p:cond delay="0"/>
                                  </p:stCondLst>
                                  <p:childTnLst>
                                    <p:set>
                                      <p:cBhvr>
                                        <p:cTn id="52" dur="indefinite" fill="hold"/>
                                        <p:tgtEl>
                                          <p:spTgt spid="359"/>
                                        </p:tgtEl>
                                        <p:attrNameLst>
                                          <p:attrName>style.visibility</p:attrName>
                                        </p:attrNameLst>
                                      </p:cBhvr>
                                      <p:to>
                                        <p:strVal val="visible"/>
                                      </p:to>
                                    </p:set>
                                    <p:animEffect transition="in" filter="wipe(left)">
                                      <p:cBhvr>
                                        <p:cTn id="53" dur="500"/>
                                        <p:tgtEl>
                                          <p:spTgt spid="359"/>
                                        </p:tgtEl>
                                      </p:cBhvr>
                                    </p:animEffect>
                                  </p:childTnLst>
                                </p:cTn>
                              </p:par>
                            </p:childTnLst>
                          </p:cTn>
                        </p:par>
                        <p:par>
                          <p:cTn id="54" fill="hold">
                            <p:stCondLst>
                              <p:cond delay="1000"/>
                            </p:stCondLst>
                            <p:childTnLst>
                              <p:par>
                                <p:cTn id="55" presetID="9" presetClass="entr" presetSubtype="0" fill="hold" grpId="13" nodeType="afterEffect">
                                  <p:stCondLst>
                                    <p:cond delay="0"/>
                                  </p:stCondLst>
                                  <p:childTnLst>
                                    <p:set>
                                      <p:cBhvr>
                                        <p:cTn id="56" dur="indefinite" fill="hold"/>
                                        <p:tgtEl>
                                          <p:spTgt spid="357"/>
                                        </p:tgtEl>
                                        <p:attrNameLst>
                                          <p:attrName>style.visibility</p:attrName>
                                        </p:attrNameLst>
                                      </p:cBhvr>
                                      <p:to>
                                        <p:strVal val="visible"/>
                                      </p:to>
                                    </p:set>
                                    <p:animEffect transition="in" filter="dissolve">
                                      <p:cBhvr>
                                        <p:cTn id="57" dur="500"/>
                                        <p:tgtEl>
                                          <p:spTgt spid="357"/>
                                        </p:tgtEl>
                                      </p:cBhvr>
                                    </p:animEffect>
                                  </p:childTnLst>
                                </p:cTn>
                              </p:par>
                            </p:childTnLst>
                          </p:cTn>
                        </p:par>
                        <p:par>
                          <p:cTn id="58" fill="hold">
                            <p:stCondLst>
                              <p:cond delay="1500"/>
                            </p:stCondLst>
                            <p:childTnLst>
                              <p:par>
                                <p:cTn id="59" presetID="9" presetClass="entr" presetSubtype="0" fill="hold" grpId="14" nodeType="afterEffect">
                                  <p:stCondLst>
                                    <p:cond delay="0"/>
                                  </p:stCondLst>
                                  <p:childTnLst>
                                    <p:set>
                                      <p:cBhvr>
                                        <p:cTn id="60" dur="indefinite" fill="hold"/>
                                        <p:tgtEl>
                                          <p:spTgt spid="358"/>
                                        </p:tgtEl>
                                        <p:attrNameLst>
                                          <p:attrName>style.visibility</p:attrName>
                                        </p:attrNameLst>
                                      </p:cBhvr>
                                      <p:to>
                                        <p:strVal val="visible"/>
                                      </p:to>
                                    </p:set>
                                    <p:animEffect transition="in" filter="dissolve">
                                      <p:cBhvr>
                                        <p:cTn id="61"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3" animBg="1" advAuto="0"/>
      <p:bldP spid="349" grpId="5" animBg="1" advAuto="0"/>
      <p:bldP spid="352" grpId="4" animBg="1" advAuto="0"/>
      <p:bldP spid="353" grpId="9" animBg="1" advAuto="0"/>
      <p:bldP spid="353" grpId="10" animBg="1" advAuto="0"/>
      <p:bldP spid="354" grpId="6" animBg="1" advAuto="0"/>
      <p:bldP spid="355" grpId="7" animBg="1" advAuto="0"/>
      <p:bldP spid="356" grpId="8" animBg="1" advAuto="0"/>
      <p:bldP spid="357" grpId="13" animBg="1" advAuto="0"/>
      <p:bldP spid="358" grpId="14" animBg="1" advAuto="0"/>
      <p:bldP spid="359" grpId="12" animBg="1" advAuto="0"/>
      <p:bldP spid="360" grpId="1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59.png" descr="D:\computer graphics\video segmentation\video_data\Jumpcut_data\data\videoMaterial\2.01-2.08\2.01-044-contour.png"/>
          <p:cNvPicPr>
            <a:picLocks noChangeAspect="1"/>
          </p:cNvPicPr>
          <p:nvPr/>
        </p:nvPicPr>
        <p:blipFill>
          <a:blip r:embed="rId1"/>
          <a:srcRect/>
          <a:stretch>
            <a:fillRect/>
          </a:stretch>
        </p:blipFill>
        <p:spPr>
          <a:xfrm>
            <a:off x="5151600" y="2631600"/>
            <a:ext cx="3695701" cy="2463801"/>
          </a:xfrm>
          <a:prstGeom prst="rect">
            <a:avLst/>
          </a:prstGeom>
          <a:ln w="12700">
            <a:miter lim="400000"/>
            <a:headEnd/>
            <a:tailEnd/>
          </a:ln>
        </p:spPr>
      </p:pic>
      <p:sp>
        <p:nvSpPr>
          <p:cNvPr id="363" name="Shape 363"/>
          <p:cNvSpPr>
            <a:spLocks noGrp="1"/>
          </p:cNvSpPr>
          <p:nvPr>
            <p:ph type="title"/>
          </p:nvPr>
        </p:nvSpPr>
        <p:spPr>
          <a:xfrm>
            <a:off x="467995" y="477520"/>
            <a:ext cx="8065770" cy="1064895"/>
          </a:xfrm>
          <a:prstGeom prst="rect">
            <a:avLst/>
          </a:prstGeom>
        </p:spPr>
        <p:txBody>
          <a:bodyPr>
            <a:normAutofit fontScale="90000"/>
          </a:bodyPr>
          <a:lstStyle>
            <a:lvl1pPr defTabSz="767715">
              <a:defRPr sz="3530"/>
            </a:lvl1pPr>
          </a:lstStyle>
          <a:p>
            <a:r>
              <a:rPr dirty="0"/>
              <a:t>Mask Transfer with Optical Flow</a:t>
            </a:r>
            <a:r>
              <a:rPr lang="zh-CN" dirty="0">
                <a:ea typeface="宋体" charset="0"/>
              </a:rPr>
              <a:t>（光流掩模传输）</a:t>
            </a:r>
            <a:endParaRPr lang="zh-CN" dirty="0">
              <a:ea typeface="宋体" charset="0"/>
            </a:endParaRPr>
          </a:p>
        </p:txBody>
      </p:sp>
      <p:sp>
        <p:nvSpPr>
          <p:cNvPr id="365" name="Shape 365"/>
          <p:cNvSpPr/>
          <p:nvPr/>
        </p:nvSpPr>
        <p:spPr>
          <a:xfrm>
            <a:off x="1246990" y="5076650"/>
            <a:ext cx="1828402" cy="459741"/>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t>source</a:t>
            </a:r>
          </a:p>
        </p:txBody>
      </p:sp>
      <p:sp>
        <p:nvSpPr>
          <p:cNvPr id="366" name="Shape 366"/>
          <p:cNvSpPr/>
          <p:nvPr/>
        </p:nvSpPr>
        <p:spPr>
          <a:xfrm>
            <a:off x="6086230" y="5089350"/>
            <a:ext cx="1828402" cy="459741"/>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rPr dirty="0"/>
              <a:t>target</a:t>
            </a:r>
          </a:p>
        </p:txBody>
      </p:sp>
      <p:pic>
        <p:nvPicPr>
          <p:cNvPr id="367" name="image63.png" descr="D:\kuaipan\VideoSeg\presentation\footage\skater\016_brox_contour.png"/>
          <p:cNvPicPr>
            <a:picLocks noChangeAspect="1"/>
          </p:cNvPicPr>
          <p:nvPr/>
        </p:nvPicPr>
        <p:blipFill>
          <a:blip r:embed="rId2"/>
          <a:srcRect/>
          <a:stretch>
            <a:fillRect/>
          </a:stretch>
        </p:blipFill>
        <p:spPr>
          <a:xfrm>
            <a:off x="5151600" y="2631600"/>
            <a:ext cx="3696902" cy="2464603"/>
          </a:xfrm>
          <a:prstGeom prst="rect">
            <a:avLst/>
          </a:prstGeom>
          <a:ln w="12700" cap="flat">
            <a:noFill/>
            <a:miter lim="400000"/>
            <a:headEnd/>
            <a:tailEnd/>
          </a:ln>
          <a:effectLst/>
        </p:spPr>
      </p:pic>
      <p:sp>
        <p:nvSpPr>
          <p:cNvPr id="368" name="Shape 368"/>
          <p:cNvSpPr/>
          <p:nvPr/>
        </p:nvSpPr>
        <p:spPr>
          <a:xfrm>
            <a:off x="6086230" y="2311409"/>
            <a:ext cx="1828403" cy="332740"/>
          </a:xfrm>
          <a:prstGeom prst="rect">
            <a:avLst/>
          </a:prstGeom>
          <a:noFill/>
          <a:ln w="12700" cap="flat">
            <a:noFill/>
            <a:miter lim="400000"/>
          </a:ln>
          <a:effectLst/>
        </p:spPr>
        <p:txBody>
          <a:bodyPr wrap="square" lIns="45719" tIns="45719" rIns="45719" bIns="45719" numCol="1" anchor="t">
            <a:spAutoFit/>
          </a:bodyPr>
          <a:lstStyle/>
          <a:p>
            <a:pPr algn="ctr">
              <a:defRPr sz="1600">
                <a:solidFill>
                  <a:srgbClr val="D9D9D9"/>
                </a:solidFill>
                <a:latin typeface="微软雅黑"/>
                <a:ea typeface="微软雅黑"/>
                <a:cs typeface="微软雅黑"/>
                <a:sym typeface="微软雅黑"/>
              </a:defRPr>
            </a:pPr>
            <a:r>
              <a:rPr dirty="0"/>
              <a:t>[</a:t>
            </a:r>
            <a:r>
              <a:rPr dirty="0" err="1"/>
              <a:t>Brox</a:t>
            </a:r>
            <a:r>
              <a:rPr dirty="0"/>
              <a:t> </a:t>
            </a:r>
            <a:r>
              <a:rPr i="1" dirty="0"/>
              <a:t>et al. </a:t>
            </a:r>
            <a:r>
              <a:rPr dirty="0"/>
              <a:t>2004]</a:t>
            </a:r>
          </a:p>
        </p:txBody>
      </p:sp>
      <p:sp>
        <p:nvSpPr>
          <p:cNvPr id="371" name="Shape 371"/>
          <p:cNvSpPr/>
          <p:nvPr/>
        </p:nvSpPr>
        <p:spPr>
          <a:xfrm>
            <a:off x="6086230" y="2311409"/>
            <a:ext cx="1828403" cy="332740"/>
          </a:xfrm>
          <a:prstGeom prst="rect">
            <a:avLst/>
          </a:prstGeom>
          <a:noFill/>
          <a:ln w="12700" cap="flat">
            <a:noFill/>
            <a:miter lim="400000"/>
          </a:ln>
          <a:effectLst/>
        </p:spPr>
        <p:txBody>
          <a:bodyPr wrap="square" lIns="45719" tIns="45719" rIns="45719" bIns="45719" numCol="1" anchor="t">
            <a:spAutoFit/>
          </a:bodyPr>
          <a:lstStyle/>
          <a:p>
            <a:pPr algn="ctr">
              <a:defRPr sz="1600">
                <a:solidFill>
                  <a:srgbClr val="D9D9D9"/>
                </a:solidFill>
                <a:latin typeface="微软雅黑"/>
                <a:ea typeface="微软雅黑"/>
                <a:cs typeface="微软雅黑"/>
                <a:sym typeface="微软雅黑"/>
              </a:defRPr>
            </a:pPr>
            <a:r>
              <a:rPr dirty="0"/>
              <a:t>[</a:t>
            </a:r>
            <a:r>
              <a:rPr dirty="0" err="1"/>
              <a:t>Bao</a:t>
            </a:r>
            <a:r>
              <a:rPr dirty="0"/>
              <a:t> </a:t>
            </a:r>
            <a:r>
              <a:rPr i="1" dirty="0"/>
              <a:t>et al. </a:t>
            </a:r>
            <a:r>
              <a:rPr dirty="0"/>
              <a:t>2014]</a:t>
            </a:r>
          </a:p>
        </p:txBody>
      </p:sp>
      <p:pic>
        <p:nvPicPr>
          <p:cNvPr id="372" name="image64.png"/>
          <p:cNvPicPr>
            <a:picLocks noChangeAspect="1"/>
          </p:cNvPicPr>
          <p:nvPr/>
        </p:nvPicPr>
        <p:blipFill>
          <a:blip r:embed="rId3"/>
          <a:srcRect/>
          <a:stretch>
            <a:fillRect/>
          </a:stretch>
        </p:blipFill>
        <p:spPr>
          <a:xfrm>
            <a:off x="5151600" y="2631600"/>
            <a:ext cx="3696902" cy="2464602"/>
          </a:xfrm>
          <a:prstGeom prst="rect">
            <a:avLst/>
          </a:prstGeom>
          <a:ln w="12700" cap="flat">
            <a:noFill/>
            <a:miter lim="400000"/>
            <a:headEnd/>
            <a:tailEnd/>
          </a:ln>
          <a:effectLst/>
        </p:spPr>
      </p:pic>
      <p:sp>
        <p:nvSpPr>
          <p:cNvPr id="374" name="Shape 374"/>
          <p:cNvSpPr/>
          <p:nvPr/>
        </p:nvSpPr>
        <p:spPr>
          <a:xfrm>
            <a:off x="6086230" y="2311409"/>
            <a:ext cx="1828403" cy="332740"/>
          </a:xfrm>
          <a:prstGeom prst="rect">
            <a:avLst/>
          </a:prstGeom>
          <a:noFill/>
          <a:ln w="12700" cap="flat">
            <a:noFill/>
            <a:miter lim="400000"/>
          </a:ln>
          <a:effectLst/>
        </p:spPr>
        <p:txBody>
          <a:bodyPr wrap="square" lIns="45719" tIns="45719" rIns="45719" bIns="45719" numCol="1" anchor="t">
            <a:spAutoFit/>
          </a:bodyPr>
          <a:lstStyle>
            <a:lvl1pPr algn="ctr">
              <a:defRPr sz="1600">
                <a:solidFill>
                  <a:srgbClr val="D9D9D9"/>
                </a:solidFill>
                <a:latin typeface="微软雅黑"/>
                <a:ea typeface="微软雅黑"/>
                <a:cs typeface="微软雅黑"/>
                <a:sym typeface="微软雅黑"/>
              </a:defRPr>
            </a:lvl1pPr>
          </a:lstStyle>
          <a:p>
            <a:r>
              <a:rPr dirty="0" err="1"/>
              <a:t>DeepFlow</a:t>
            </a:r>
            <a:endParaRPr dirty="0"/>
          </a:p>
        </p:txBody>
      </p:sp>
      <p:pic>
        <p:nvPicPr>
          <p:cNvPr id="375" name="image65.png"/>
          <p:cNvPicPr>
            <a:picLocks noChangeAspect="1"/>
          </p:cNvPicPr>
          <p:nvPr/>
        </p:nvPicPr>
        <p:blipFill>
          <a:blip r:embed="rId4"/>
          <a:srcRect/>
          <a:stretch>
            <a:fillRect/>
          </a:stretch>
        </p:blipFill>
        <p:spPr>
          <a:xfrm>
            <a:off x="5151600" y="2631600"/>
            <a:ext cx="3696902" cy="2464602"/>
          </a:xfrm>
          <a:prstGeom prst="rect">
            <a:avLst/>
          </a:prstGeom>
          <a:ln w="12700" cap="flat">
            <a:noFill/>
            <a:miter lim="400000"/>
            <a:headEnd/>
            <a:tailEnd/>
          </a:ln>
          <a:effectLst/>
        </p:spPr>
      </p:pic>
      <p:sp>
        <p:nvSpPr>
          <p:cNvPr id="17" name="Shape 343"/>
          <p:cNvSpPr/>
          <p:nvPr/>
        </p:nvSpPr>
        <p:spPr>
          <a:xfrm>
            <a:off x="4040548" y="3590097"/>
            <a:ext cx="1077424" cy="584649"/>
          </a:xfrm>
          <a:prstGeom prst="rightArrow">
            <a:avLst>
              <a:gd name="adj1" fmla="val 44383"/>
              <a:gd name="adj2" fmla="val 77458"/>
            </a:avLst>
          </a:prstGeom>
          <a:solidFill>
            <a:srgbClr val="0A85FF"/>
          </a:solidFill>
          <a:ln w="12700">
            <a:solidFill>
              <a:srgbClr val="44422C"/>
            </a:solidFill>
            <a:miter/>
          </a:ln>
        </p:spPr>
        <p:txBody>
          <a:bodyPr lIns="45719" rIns="45719"/>
          <a:lstStyle/>
          <a:p>
            <a:pPr algn="ctr"/>
          </a:p>
        </p:txBody>
      </p:sp>
      <p:pic>
        <p:nvPicPr>
          <p:cNvPr id="14" name="image58.png" descr="D:\computer graphics\video segmentation\video_data\Jumpcut_data\data\videoMaterial\2.01-2.08\2.01-036-contour.png"/>
          <p:cNvPicPr>
            <a:picLocks noChangeAspect="1"/>
          </p:cNvPicPr>
          <p:nvPr/>
        </p:nvPicPr>
        <p:blipFill>
          <a:blip r:embed="rId5"/>
          <a:srcRect/>
          <a:stretch>
            <a:fillRect/>
          </a:stretch>
        </p:blipFill>
        <p:spPr>
          <a:xfrm>
            <a:off x="312983" y="2629739"/>
            <a:ext cx="3695701" cy="2463801"/>
          </a:xfrm>
          <a:prstGeom prst="rect">
            <a:avLst/>
          </a:prstGeom>
          <a:ln w="12700">
            <a:miter lim="400000"/>
            <a:headEnd/>
            <a:tailEnd/>
          </a:ln>
        </p:spPr>
      </p:pic>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dissolve">
                                      <p:cBhvr>
                                        <p:cTn id="7" dur="1000"/>
                                        <p:tgtEl>
                                          <p:spTgt spid="368"/>
                                        </p:tgtEl>
                                      </p:cBhvr>
                                    </p:animEffect>
                                  </p:childTnLst>
                                </p:cTn>
                              </p:par>
                              <p:par>
                                <p:cTn id="8" presetID="9" presetClass="entr" presetSubtype="0" fill="hold" nodeType="withEffect">
                                  <p:stCondLst>
                                    <p:cond delay="0"/>
                                  </p:stCondLst>
                                  <p:childTnLst>
                                    <p:set>
                                      <p:cBhvr>
                                        <p:cTn id="9" dur="1" fill="hold">
                                          <p:stCondLst>
                                            <p:cond delay="0"/>
                                          </p:stCondLst>
                                        </p:cTn>
                                        <p:tgtEl>
                                          <p:spTgt spid="367"/>
                                        </p:tgtEl>
                                        <p:attrNameLst>
                                          <p:attrName>style.visibility</p:attrName>
                                        </p:attrNameLst>
                                      </p:cBhvr>
                                      <p:to>
                                        <p:strVal val="visible"/>
                                      </p:to>
                                    </p:set>
                                    <p:animEffect transition="in" filter="dissolve">
                                      <p:cBhvr>
                                        <p:cTn id="10" dur="1000"/>
                                        <p:tgtEl>
                                          <p:spTgt spid="36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368"/>
                                        </p:tgtEl>
                                      </p:cBhvr>
                                    </p:animEffect>
                                    <p:set>
                                      <p:cBhvr>
                                        <p:cTn id="15" dur="1" fill="hold">
                                          <p:stCondLst>
                                            <p:cond delay="499"/>
                                          </p:stCondLst>
                                        </p:cTn>
                                        <p:tgtEl>
                                          <p:spTgt spid="368"/>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367"/>
                                        </p:tgtEl>
                                      </p:cBhvr>
                                    </p:animEffect>
                                    <p:set>
                                      <p:cBhvr>
                                        <p:cTn id="18" dur="1" fill="hold">
                                          <p:stCondLst>
                                            <p:cond delay="499"/>
                                          </p:stCondLst>
                                        </p:cTn>
                                        <p:tgtEl>
                                          <p:spTgt spid="367"/>
                                        </p:tgtEl>
                                        <p:attrNameLst>
                                          <p:attrName>style.visibility</p:attrName>
                                        </p:attrNameLst>
                                      </p:cBhvr>
                                      <p:to>
                                        <p:strVal val="hidden"/>
                                      </p:to>
                                    </p:set>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371"/>
                                        </p:tgtEl>
                                        <p:attrNameLst>
                                          <p:attrName>style.visibility</p:attrName>
                                        </p:attrNameLst>
                                      </p:cBhvr>
                                      <p:to>
                                        <p:strVal val="visible"/>
                                      </p:to>
                                    </p:set>
                                    <p:animEffect transition="in" filter="dissolve">
                                      <p:cBhvr>
                                        <p:cTn id="22" dur="1000"/>
                                        <p:tgtEl>
                                          <p:spTgt spid="371"/>
                                        </p:tgtEl>
                                      </p:cBhvr>
                                    </p:animEffect>
                                  </p:childTnLst>
                                </p:cTn>
                              </p:par>
                              <p:par>
                                <p:cTn id="23" presetID="9" presetClass="entr" presetSubtype="0" fill="hold" nodeType="withEffect">
                                  <p:stCondLst>
                                    <p:cond delay="0"/>
                                  </p:stCondLst>
                                  <p:childTnLst>
                                    <p:set>
                                      <p:cBhvr>
                                        <p:cTn id="24" dur="1" fill="hold">
                                          <p:stCondLst>
                                            <p:cond delay="0"/>
                                          </p:stCondLst>
                                        </p:cTn>
                                        <p:tgtEl>
                                          <p:spTgt spid="372"/>
                                        </p:tgtEl>
                                        <p:attrNameLst>
                                          <p:attrName>style.visibility</p:attrName>
                                        </p:attrNameLst>
                                      </p:cBhvr>
                                      <p:to>
                                        <p:strVal val="visible"/>
                                      </p:to>
                                    </p:set>
                                    <p:animEffect transition="in" filter="dissolve">
                                      <p:cBhvr>
                                        <p:cTn id="25" dur="1000"/>
                                        <p:tgtEl>
                                          <p:spTgt spid="37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1" nodeType="clickEffect">
                                  <p:stCondLst>
                                    <p:cond delay="0"/>
                                  </p:stCondLst>
                                  <p:childTnLst>
                                    <p:animEffect transition="out" filter="dissolve">
                                      <p:cBhvr>
                                        <p:cTn id="29" dur="500"/>
                                        <p:tgtEl>
                                          <p:spTgt spid="371"/>
                                        </p:tgtEl>
                                      </p:cBhvr>
                                    </p:animEffect>
                                    <p:set>
                                      <p:cBhvr>
                                        <p:cTn id="30" dur="1" fill="hold">
                                          <p:stCondLst>
                                            <p:cond delay="499"/>
                                          </p:stCondLst>
                                        </p:cTn>
                                        <p:tgtEl>
                                          <p:spTgt spid="371"/>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372"/>
                                        </p:tgtEl>
                                      </p:cBhvr>
                                    </p:animEffect>
                                    <p:set>
                                      <p:cBhvr>
                                        <p:cTn id="33" dur="1" fill="hold">
                                          <p:stCondLst>
                                            <p:cond delay="499"/>
                                          </p:stCondLst>
                                        </p:cTn>
                                        <p:tgtEl>
                                          <p:spTgt spid="372"/>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375"/>
                                        </p:tgtEl>
                                        <p:attrNameLst>
                                          <p:attrName>style.visibility</p:attrName>
                                        </p:attrNameLst>
                                      </p:cBhvr>
                                      <p:to>
                                        <p:strVal val="visible"/>
                                      </p:to>
                                    </p:set>
                                    <p:animEffect transition="in" filter="dissolve">
                                      <p:cBhvr>
                                        <p:cTn id="37" dur="1000"/>
                                        <p:tgtEl>
                                          <p:spTgt spid="37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74"/>
                                        </p:tgtEl>
                                        <p:attrNameLst>
                                          <p:attrName>style.visibility</p:attrName>
                                        </p:attrNameLst>
                                      </p:cBhvr>
                                      <p:to>
                                        <p:strVal val="visible"/>
                                      </p:to>
                                    </p:set>
                                    <p:animEffect transition="in" filter="dissolve">
                                      <p:cBhvr>
                                        <p:cTn id="40"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P spid="368" grpId="1"/>
      <p:bldP spid="371" grpId="0"/>
      <p:bldP spid="371" grpId="1"/>
      <p:bldP spid="3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p:cNvSpPr>
          <p:nvPr>
            <p:ph type="title"/>
          </p:nvPr>
        </p:nvSpPr>
        <p:spPr>
          <a:xfrm>
            <a:off x="532800" y="400472"/>
            <a:ext cx="8065591" cy="1045802"/>
          </a:xfrm>
          <a:prstGeom prst="rect">
            <a:avLst/>
          </a:prstGeom>
        </p:spPr>
        <p:txBody>
          <a:bodyPr>
            <a:normAutofit fontScale="90000"/>
          </a:bodyPr>
          <a:lstStyle>
            <a:lvl1pPr defTabSz="612140">
              <a:defRPr sz="3215"/>
            </a:lvl1pPr>
          </a:lstStyle>
          <a:p>
            <a:r>
              <a:rPr dirty="0"/>
              <a:t>Mask Transfer with a Nearest Neighbor Field (NNF)</a:t>
            </a:r>
            <a:r>
              <a:rPr lang="zh-CN" dirty="0">
                <a:ea typeface="宋体" charset="0"/>
              </a:rPr>
              <a:t>（用最近邻场掩模传输（NNF））</a:t>
            </a:r>
            <a:endParaRPr lang="zh-CN" dirty="0">
              <a:ea typeface="宋体" charset="0"/>
            </a:endParaRPr>
          </a:p>
        </p:txBody>
      </p:sp>
      <p:pic>
        <p:nvPicPr>
          <p:cNvPr id="381" name="image58.png" descr="D:\computer graphics\video segmentation\video_data\Jumpcut_data\data\videoMaterial\2.01-2.08\2.01-036-contour.png"/>
          <p:cNvPicPr>
            <a:picLocks noChangeAspect="1"/>
          </p:cNvPicPr>
          <p:nvPr/>
        </p:nvPicPr>
        <p:blipFill>
          <a:blip r:embed="rId1"/>
          <a:srcRect/>
          <a:stretch>
            <a:fillRect/>
          </a:stretch>
        </p:blipFill>
        <p:spPr>
          <a:xfrm>
            <a:off x="312983" y="2631600"/>
            <a:ext cx="3696415" cy="2464276"/>
          </a:xfrm>
          <a:prstGeom prst="rect">
            <a:avLst/>
          </a:prstGeom>
          <a:ln w="12700">
            <a:miter lim="400000"/>
            <a:headEnd/>
            <a:tailEnd/>
          </a:ln>
        </p:spPr>
      </p:pic>
      <p:sp>
        <p:nvSpPr>
          <p:cNvPr id="382" name="Shape 382"/>
          <p:cNvSpPr/>
          <p:nvPr/>
        </p:nvSpPr>
        <p:spPr>
          <a:xfrm>
            <a:off x="1246990" y="5076650"/>
            <a:ext cx="1828402" cy="459741"/>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t>source</a:t>
            </a:r>
          </a:p>
        </p:txBody>
      </p:sp>
      <p:pic>
        <p:nvPicPr>
          <p:cNvPr id="384" name="image61.png" descr="D:\computer graphics\video segmentation\video_data\Jumpcut_data\data\videoMaterial\2.01-2.08\2.02\044.png"/>
          <p:cNvPicPr>
            <a:picLocks noChangeAspect="1"/>
          </p:cNvPicPr>
          <p:nvPr/>
        </p:nvPicPr>
        <p:blipFill>
          <a:blip r:embed="rId2"/>
          <a:srcRect/>
          <a:stretch>
            <a:fillRect/>
          </a:stretch>
        </p:blipFill>
        <p:spPr>
          <a:xfrm>
            <a:off x="5152580" y="2631600"/>
            <a:ext cx="3695701" cy="2463801"/>
          </a:xfrm>
          <a:prstGeom prst="rect">
            <a:avLst/>
          </a:prstGeom>
          <a:ln w="12700" cap="flat">
            <a:noFill/>
            <a:miter lim="400000"/>
            <a:headEnd/>
            <a:tailEnd/>
          </a:ln>
          <a:effectLst/>
        </p:spPr>
      </p:pic>
      <p:sp>
        <p:nvSpPr>
          <p:cNvPr id="385" name="Shape 385"/>
          <p:cNvSpPr/>
          <p:nvPr/>
        </p:nvSpPr>
        <p:spPr>
          <a:xfrm>
            <a:off x="6086229" y="5089351"/>
            <a:ext cx="1828402" cy="459741"/>
          </a:xfrm>
          <a:prstGeom prst="rect">
            <a:avLst/>
          </a:prstGeom>
          <a:noFill/>
          <a:ln w="12700" cap="flat">
            <a:noFill/>
            <a:miter lim="400000"/>
          </a:ln>
          <a:effectLst/>
        </p:spPr>
        <p:txBody>
          <a:bodyPr wrap="square" lIns="45719" tIns="45719" rIns="45719" bIns="45719" numCol="1" anchor="t">
            <a:spAutoFit/>
          </a:bodyPr>
          <a:lstStyle>
            <a:lvl1pPr algn="ctr">
              <a:defRPr sz="2400">
                <a:solidFill>
                  <a:srgbClr val="D9D9D9"/>
                </a:solidFill>
                <a:latin typeface="微软雅黑"/>
                <a:ea typeface="微软雅黑"/>
                <a:cs typeface="微软雅黑"/>
                <a:sym typeface="微软雅黑"/>
              </a:defRPr>
            </a:lvl1pPr>
          </a:lstStyle>
          <a:p>
            <a:r>
              <a:rPr dirty="0"/>
              <a:t>target</a:t>
            </a:r>
          </a:p>
        </p:txBody>
      </p:sp>
      <p:sp>
        <p:nvSpPr>
          <p:cNvPr id="387" name="Shape 387"/>
          <p:cNvSpPr/>
          <p:nvPr/>
        </p:nvSpPr>
        <p:spPr>
          <a:xfrm>
            <a:off x="5171009" y="2304670"/>
            <a:ext cx="3658842" cy="338552"/>
          </a:xfrm>
          <a:prstGeom prst="rect">
            <a:avLst/>
          </a:prstGeom>
          <a:noFill/>
          <a:ln w="12700" cap="flat">
            <a:noFill/>
            <a:miter lim="400000"/>
          </a:ln>
          <a:effectLst/>
        </p:spPr>
        <p:txBody>
          <a:bodyPr wrap="square" lIns="45719" tIns="45719" rIns="45719" bIns="45719" numCol="1" anchor="t">
            <a:spAutoFit/>
          </a:bodyPr>
          <a:lstStyle/>
          <a:p>
            <a:pPr algn="ctr">
              <a:defRPr sz="1600">
                <a:solidFill>
                  <a:srgbClr val="D9D9D9"/>
                </a:solidFill>
                <a:latin typeface="微软雅黑"/>
                <a:ea typeface="微软雅黑"/>
                <a:cs typeface="微软雅黑"/>
                <a:sym typeface="微软雅黑"/>
              </a:defRPr>
            </a:pPr>
            <a:r>
              <a:rPr dirty="0" err="1"/>
              <a:t>PatchMatch</a:t>
            </a:r>
            <a:r>
              <a:rPr dirty="0"/>
              <a:t> [Barnes </a:t>
            </a:r>
            <a:r>
              <a:rPr i="1" dirty="0"/>
              <a:t>et al.</a:t>
            </a:r>
            <a:r>
              <a:rPr dirty="0"/>
              <a:t> 2009]</a:t>
            </a:r>
          </a:p>
        </p:txBody>
      </p:sp>
      <p:pic>
        <p:nvPicPr>
          <p:cNvPr id="388" name="image66.png"/>
          <p:cNvPicPr>
            <a:picLocks noChangeAspect="1"/>
          </p:cNvPicPr>
          <p:nvPr/>
        </p:nvPicPr>
        <p:blipFill>
          <a:blip r:embed="rId3"/>
          <a:srcRect/>
          <a:stretch>
            <a:fillRect/>
          </a:stretch>
        </p:blipFill>
        <p:spPr>
          <a:xfrm>
            <a:off x="5151600" y="2631600"/>
            <a:ext cx="3696902" cy="2464603"/>
          </a:xfrm>
          <a:prstGeom prst="rect">
            <a:avLst/>
          </a:prstGeom>
          <a:ln w="12700" cap="flat">
            <a:noFill/>
            <a:miter lim="400000"/>
            <a:headEnd/>
            <a:tailEnd/>
          </a:ln>
          <a:effectLst/>
        </p:spPr>
      </p:pic>
      <p:sp>
        <p:nvSpPr>
          <p:cNvPr id="12" name="Shape 343"/>
          <p:cNvSpPr/>
          <p:nvPr/>
        </p:nvSpPr>
        <p:spPr>
          <a:xfrm>
            <a:off x="4040548" y="3590097"/>
            <a:ext cx="1077424" cy="584649"/>
          </a:xfrm>
          <a:prstGeom prst="rightArrow">
            <a:avLst>
              <a:gd name="adj1" fmla="val 44383"/>
              <a:gd name="adj2" fmla="val 77458"/>
            </a:avLst>
          </a:prstGeom>
          <a:solidFill>
            <a:srgbClr val="0A85FF"/>
          </a:solidFill>
          <a:ln w="12700">
            <a:solidFill>
              <a:srgbClr val="44422C"/>
            </a:solidFill>
            <a:miter/>
          </a:ln>
        </p:spPr>
        <p:txBody>
          <a:bodyPr lIns="45719" rIns="45719"/>
          <a:lstStyle/>
          <a:p>
            <a:pPr algn="ctr"/>
          </a:p>
        </p:txBody>
      </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dissolve">
                                      <p:cBhvr>
                                        <p:cTn id="7" dur="1000"/>
                                        <p:tgtEl>
                                          <p:spTgt spid="38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7"/>
                                        </p:tgtEl>
                                        <p:attrNameLst>
                                          <p:attrName>style.visibility</p:attrName>
                                        </p:attrNameLst>
                                      </p:cBhvr>
                                      <p:to>
                                        <p:strVal val="visible"/>
                                      </p:to>
                                    </p:set>
                                    <p:animEffect transition="in" filter="dissolve">
                                      <p:cBhvr>
                                        <p:cTn id="10" dur="10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p:cNvSpPr>
          <p:nvPr>
            <p:ph type="title"/>
          </p:nvPr>
        </p:nvSpPr>
        <p:spPr>
          <a:prstGeom prst="rect">
            <a:avLst/>
          </a:prstGeom>
        </p:spPr>
        <p:txBody>
          <a:bodyPr>
            <a:normAutofit fontScale="90000"/>
          </a:bodyPr>
          <a:lstStyle>
            <a:lvl1pPr defTabSz="767715">
              <a:defRPr sz="3530"/>
            </a:lvl1pPr>
          </a:lstStyle>
          <a:p>
            <a:r>
              <a:rPr lang="en-US" dirty="0" smtClean="0"/>
              <a:t>Insight</a:t>
            </a:r>
            <a:r>
              <a:rPr lang="zh-CN" altLang="en-US" dirty="0" smtClean="0">
                <a:ea typeface="宋体" charset="0"/>
              </a:rPr>
              <a:t>（洞察）</a:t>
            </a:r>
            <a:endParaRPr lang="zh-CN" altLang="en-US" dirty="0" smtClean="0">
              <a:ea typeface="宋体" charset="0"/>
            </a:endParaRPr>
          </a:p>
        </p:txBody>
      </p:sp>
      <p:pic>
        <p:nvPicPr>
          <p:cNvPr id="394" name="image67.png" descr="D:\computer graphics\video segmentation\video_data\Jumpcut_data\data\videoMaterial\2.01-2.08\2.01-044-target.png"/>
          <p:cNvPicPr>
            <a:picLocks noChangeAspect="1"/>
          </p:cNvPicPr>
          <p:nvPr/>
        </p:nvPicPr>
        <p:blipFill>
          <a:blip r:embed="rId1"/>
          <a:srcRect/>
          <a:stretch>
            <a:fillRect/>
          </a:stretch>
        </p:blipFill>
        <p:spPr>
          <a:xfrm>
            <a:off x="1474072" y="1873525"/>
            <a:ext cx="6266280" cy="4177521"/>
          </a:xfrm>
          <a:prstGeom prst="rect">
            <a:avLst/>
          </a:prstGeom>
          <a:ln w="12700">
            <a:miter lim="400000"/>
            <a:headEnd/>
            <a:tailEnd/>
          </a:ln>
        </p:spPr>
      </p:pic>
      <p:pic>
        <p:nvPicPr>
          <p:cNvPr id="395" name="image68.png" descr="D:\computer graphics\video segmentation\video_data\Jumpcut_data\data\videoMaterial\2.01-2.08\2.01-036-source.png"/>
          <p:cNvPicPr>
            <a:picLocks noChangeAspect="1"/>
          </p:cNvPicPr>
          <p:nvPr/>
        </p:nvPicPr>
        <p:blipFill>
          <a:blip r:embed="rId2"/>
          <a:srcRect/>
          <a:stretch>
            <a:fillRect/>
          </a:stretch>
        </p:blipFill>
        <p:spPr>
          <a:xfrm>
            <a:off x="1474072" y="1873525"/>
            <a:ext cx="6266280" cy="4177521"/>
          </a:xfrm>
          <a:prstGeom prst="rect">
            <a:avLst/>
          </a:prstGeom>
          <a:ln w="12700">
            <a:miter lim="400000"/>
            <a:headEnd/>
            <a:tailEnd/>
          </a:ln>
        </p:spPr>
      </p:pic>
      <p:pic>
        <p:nvPicPr>
          <p:cNvPr id="396" name="image69.png" descr="D:\computer graphics\video segmentation\video_data\Jumpcut_data\data\videoMaterial\2.01-2.08\2.02-target-circle.png"/>
          <p:cNvPicPr>
            <a:picLocks noChangeAspect="1"/>
          </p:cNvPicPr>
          <p:nvPr/>
        </p:nvPicPr>
        <p:blipFill>
          <a:blip r:embed="rId3"/>
          <a:srcRect/>
          <a:stretch>
            <a:fillRect/>
          </a:stretch>
        </p:blipFill>
        <p:spPr>
          <a:xfrm>
            <a:off x="1475420" y="1874582"/>
            <a:ext cx="6263585" cy="4175724"/>
          </a:xfrm>
          <a:prstGeom prst="rect">
            <a:avLst/>
          </a:prstGeom>
          <a:ln w="12700">
            <a:miter lim="400000"/>
            <a:headEnd/>
            <a:tailEnd/>
          </a:ln>
        </p:spPr>
      </p:pic>
      <p:pic>
        <p:nvPicPr>
          <p:cNvPr id="397" name="image70.png" descr="D:\computer graphics\video segmentation\video_data\Jumpcut_data\data\videoMaterial\2.01-2.08\2.02-source-circle.png"/>
          <p:cNvPicPr>
            <a:picLocks noChangeAspect="1"/>
          </p:cNvPicPr>
          <p:nvPr/>
        </p:nvPicPr>
        <p:blipFill>
          <a:blip r:embed="rId4"/>
          <a:srcRect/>
          <a:stretch>
            <a:fillRect/>
          </a:stretch>
        </p:blipFill>
        <p:spPr>
          <a:xfrm>
            <a:off x="1475420" y="1874582"/>
            <a:ext cx="6263585" cy="4175724"/>
          </a:xfrm>
          <a:prstGeom prst="rect">
            <a:avLst/>
          </a:prstGeom>
          <a:ln w="12700">
            <a:miter lim="400000"/>
            <a:headEnd/>
            <a:tailEnd/>
          </a:ln>
        </p:spPr>
      </p:pic>
      <p:pic>
        <p:nvPicPr>
          <p:cNvPr id="398" name="image71.png" descr="D:\computer graphics\video segmentation\video_data\Jumpcut_data\data\videoMaterial\2.01-2.08\2.02-target-arrow.png"/>
          <p:cNvPicPr>
            <a:picLocks noChangeAspect="1"/>
          </p:cNvPicPr>
          <p:nvPr/>
        </p:nvPicPr>
        <p:blipFill>
          <a:blip r:embed="rId5"/>
          <a:srcRect/>
          <a:stretch>
            <a:fillRect/>
          </a:stretch>
        </p:blipFill>
        <p:spPr>
          <a:xfrm>
            <a:off x="1475420" y="1874582"/>
            <a:ext cx="6263585" cy="4175724"/>
          </a:xfrm>
          <a:prstGeom prst="rect">
            <a:avLst/>
          </a:prstGeom>
          <a:ln w="12700">
            <a:miter lim="400000"/>
            <a:headEnd/>
            <a:tailEnd/>
          </a:ln>
        </p:spPr>
      </p:pic>
      <p:pic>
        <p:nvPicPr>
          <p:cNvPr id="399" name="image72.png" descr="D:\computer graphics\video segmentation\video_data\Jumpcut_data\data\videoMaterial\2.01-2.08\2.02-source-arrow.png"/>
          <p:cNvPicPr>
            <a:picLocks noChangeAspect="1"/>
          </p:cNvPicPr>
          <p:nvPr/>
        </p:nvPicPr>
        <p:blipFill>
          <a:blip r:embed="rId6"/>
          <a:srcRect/>
          <a:stretch>
            <a:fillRect/>
          </a:stretch>
        </p:blipFill>
        <p:spPr>
          <a:xfrm>
            <a:off x="1475420" y="1874582"/>
            <a:ext cx="6263585" cy="4175724"/>
          </a:xfrm>
          <a:prstGeom prst="rect">
            <a:avLst/>
          </a:prstGeom>
          <a:ln w="12700">
            <a:miter lim="400000"/>
            <a:headEnd/>
            <a:tailEnd/>
          </a:ln>
        </p:spPr>
      </p:pic>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indefinite" fill="hold">
                                          <p:stCondLst>
                                            <p:cond delay="0"/>
                                          </p:stCondLst>
                                        </p:cTn>
                                        <p:tgtEl>
                                          <p:spTgt spid="39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2" nodeType="afterEffect">
                                  <p:stCondLst>
                                    <p:cond delay="750"/>
                                  </p:stCondLst>
                                  <p:childTnLst>
                                    <p:set>
                                      <p:cBhvr>
                                        <p:cTn id="9" dur="indefinite" fill="hold"/>
                                        <p:tgtEl>
                                          <p:spTgt spid="395"/>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grpId="3" nodeType="afterEffect">
                                  <p:stCondLst>
                                    <p:cond delay="500"/>
                                  </p:stCondLst>
                                  <p:childTnLst>
                                    <p:set>
                                      <p:cBhvr>
                                        <p:cTn id="12" dur="indefinite" fill="hold"/>
                                        <p:tgtEl>
                                          <p:spTgt spid="397"/>
                                        </p:tgtEl>
                                        <p:attrNameLst>
                                          <p:attrName>style.visibility</p:attrName>
                                        </p:attrNameLst>
                                      </p:cBhvr>
                                      <p:to>
                                        <p:strVal val="visible"/>
                                      </p:to>
                                    </p:set>
                                  </p:childTnLst>
                                </p:cTn>
                              </p:par>
                            </p:childTnLst>
                          </p:cTn>
                        </p:par>
                        <p:par>
                          <p:cTn id="13" fill="hold">
                            <p:stCondLst>
                              <p:cond delay="1250"/>
                            </p:stCondLst>
                            <p:childTnLst>
                              <p:par>
                                <p:cTn id="14" presetID="1" presetClass="entr" presetSubtype="0" fill="hold" grpId="4" nodeType="afterEffect">
                                  <p:stCondLst>
                                    <p:cond delay="0"/>
                                  </p:stCondLst>
                                  <p:childTnLst>
                                    <p:set>
                                      <p:cBhvr>
                                        <p:cTn id="15" dur="indefinite" fill="hold"/>
                                        <p:tgtEl>
                                          <p:spTgt spid="396"/>
                                        </p:tgtEl>
                                        <p:attrNameLst>
                                          <p:attrName>style.visibility</p:attrName>
                                        </p:attrNameLst>
                                      </p:cBhvr>
                                      <p:to>
                                        <p:strVal val="visible"/>
                                      </p:to>
                                    </p:set>
                                  </p:childTnLst>
                                </p:cTn>
                              </p:par>
                            </p:childTnLst>
                          </p:cTn>
                        </p:par>
                        <p:par>
                          <p:cTn id="16" fill="hold">
                            <p:stCondLst>
                              <p:cond delay="1250"/>
                            </p:stCondLst>
                            <p:childTnLst>
                              <p:par>
                                <p:cTn id="17" presetID="1" presetClass="exit" presetSubtype="0" fill="hold" grpId="5" nodeType="afterEffect">
                                  <p:stCondLst>
                                    <p:cond delay="750"/>
                                  </p:stCondLst>
                                  <p:childTnLst>
                                    <p:set>
                                      <p:cBhvr>
                                        <p:cTn id="18" dur="indefinite" fill="hold">
                                          <p:stCondLst>
                                            <p:cond delay="0"/>
                                          </p:stCondLst>
                                        </p:cTn>
                                        <p:tgtEl>
                                          <p:spTgt spid="397"/>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6" nodeType="afterEffect">
                                  <p:stCondLst>
                                    <p:cond delay="500"/>
                                  </p:stCondLst>
                                  <p:childTnLst>
                                    <p:set>
                                      <p:cBhvr>
                                        <p:cTn id="21" dur="indefinite" fill="hold"/>
                                        <p:tgtEl>
                                          <p:spTgt spid="398"/>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7" nodeType="afterEffect">
                                  <p:stCondLst>
                                    <p:cond delay="0"/>
                                  </p:stCondLst>
                                  <p:childTnLst>
                                    <p:set>
                                      <p:cBhvr>
                                        <p:cTn id="24" dur="indefinite" fill="hold"/>
                                        <p:tgtEl>
                                          <p:spTgt spid="399"/>
                                        </p:tgtEl>
                                        <p:attrNameLst>
                                          <p:attrName>style.visibility</p:attrName>
                                        </p:attrNameLst>
                                      </p:cBhvr>
                                      <p:to>
                                        <p:strVal val="visible"/>
                                      </p:to>
                                    </p:set>
                                  </p:childTnLst>
                                </p:cTn>
                              </p:par>
                            </p:childTnLst>
                          </p:cTn>
                        </p:par>
                        <p:par>
                          <p:cTn id="25" fill="hold">
                            <p:stCondLst>
                              <p:cond delay="2500"/>
                            </p:stCondLst>
                            <p:childTnLst>
                              <p:par>
                                <p:cTn id="26" presetID="1" presetClass="exit" presetSubtype="0" fill="hold" grpId="8" nodeType="afterEffect">
                                  <p:stCondLst>
                                    <p:cond delay="750"/>
                                  </p:stCondLst>
                                  <p:childTnLst>
                                    <p:set>
                                      <p:cBhvr>
                                        <p:cTn id="27" dur="indefinite" fill="hold">
                                          <p:stCondLst>
                                            <p:cond delay="0"/>
                                          </p:stCondLst>
                                        </p:cTn>
                                        <p:tgtEl>
                                          <p:spTgt spid="3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1" animBg="1" advAuto="0"/>
      <p:bldP spid="395" grpId="2" animBg="1" advAuto="0"/>
      <p:bldP spid="396" grpId="4" animBg="1" advAuto="0"/>
      <p:bldP spid="397" grpId="3" animBg="1" advAuto="0"/>
      <p:bldP spid="397" grpId="5" animBg="1" advAuto="0"/>
      <p:bldP spid="398" grpId="6" animBg="1" advAuto="0"/>
      <p:bldP spid="399" grpId="7" animBg="1" advAuto="0"/>
      <p:bldP spid="399"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3" name="Shape 403"/>
          <p:cNvSpPr>
            <a:spLocks noGrp="1"/>
          </p:cNvSpPr>
          <p:nvPr>
            <p:ph type="title"/>
          </p:nvPr>
        </p:nvSpPr>
        <p:spPr>
          <a:prstGeom prst="rect">
            <a:avLst/>
          </a:prstGeom>
        </p:spPr>
        <p:txBody>
          <a:bodyPr>
            <a:normAutofit fontScale="90000"/>
          </a:bodyPr>
          <a:lstStyle>
            <a:lvl1pPr defTabSz="767715">
              <a:defRPr sz="3530"/>
            </a:lvl1pPr>
          </a:lstStyle>
          <a:p>
            <a:r>
              <a:t>Split NNF</a:t>
            </a:r>
            <a:r>
              <a:rPr lang="zh-CN">
                <a:ea typeface="宋体" charset="0"/>
              </a:rPr>
              <a:t>（分裂）</a:t>
            </a:r>
            <a:endParaRPr lang="zh-CN">
              <a:ea typeface="宋体" charset="0"/>
            </a:endParaRPr>
          </a:p>
        </p:txBody>
      </p:sp>
      <p:pic>
        <p:nvPicPr>
          <p:cNvPr id="404" name="image58.png" descr="D:\computer graphics\video segmentation\video_data\Jumpcut_data\data\videoMaterial\2.01-2.08\2.01-036-contour.png"/>
          <p:cNvPicPr>
            <a:picLocks noChangeAspect="1"/>
          </p:cNvPicPr>
          <p:nvPr/>
        </p:nvPicPr>
        <p:blipFill>
          <a:blip r:embed="rId1"/>
          <a:srcRect/>
          <a:stretch>
            <a:fillRect/>
          </a:stretch>
        </p:blipFill>
        <p:spPr>
          <a:xfrm>
            <a:off x="790144" y="2348880"/>
            <a:ext cx="3277314" cy="2184876"/>
          </a:xfrm>
          <a:prstGeom prst="rect">
            <a:avLst/>
          </a:prstGeom>
          <a:ln w="12700">
            <a:miter lim="400000"/>
            <a:headEnd/>
            <a:tailEnd/>
          </a:ln>
        </p:spPr>
      </p:pic>
      <p:pic>
        <p:nvPicPr>
          <p:cNvPr id="405" name="image67.png"/>
          <p:cNvPicPr>
            <a:picLocks noChangeAspect="1"/>
          </p:cNvPicPr>
          <p:nvPr/>
        </p:nvPicPr>
        <p:blipFill>
          <a:blip r:embed="rId2"/>
          <a:srcRect/>
          <a:stretch>
            <a:fillRect/>
          </a:stretch>
        </p:blipFill>
        <p:spPr>
          <a:xfrm>
            <a:off x="5110624" y="2348880"/>
            <a:ext cx="3277801" cy="2185201"/>
          </a:xfrm>
          <a:prstGeom prst="rect">
            <a:avLst/>
          </a:prstGeom>
          <a:ln w="12700">
            <a:miter lim="400000"/>
            <a:headEnd/>
            <a:tailEnd/>
          </a:ln>
        </p:spPr>
      </p:pic>
      <p:grpSp>
        <p:nvGrpSpPr>
          <p:cNvPr id="412" name="Group 412"/>
          <p:cNvGrpSpPr/>
          <p:nvPr/>
        </p:nvGrpSpPr>
        <p:grpSpPr>
          <a:xfrm>
            <a:off x="1053132" y="2598046"/>
            <a:ext cx="7031296" cy="671256"/>
            <a:chOff x="0" y="0"/>
            <a:chExt cx="7031294" cy="671254"/>
          </a:xfrm>
        </p:grpSpPr>
        <p:sp>
          <p:nvSpPr>
            <p:cNvPr id="406" name="Shape 406"/>
            <p:cNvSpPr/>
            <p:nvPr/>
          </p:nvSpPr>
          <p:spPr>
            <a:xfrm flipH="1" flipV="1">
              <a:off x="638547" y="288031"/>
              <a:ext cx="4718433" cy="71493"/>
            </a:xfrm>
            <a:prstGeom prst="line">
              <a:avLst/>
            </a:prstGeom>
            <a:noFill/>
            <a:ln w="19050" cap="flat">
              <a:solidFill>
                <a:srgbClr val="0A85FF"/>
              </a:solidFill>
              <a:prstDash val="solid"/>
              <a:round/>
              <a:headEnd type="oval" w="med" len="med"/>
              <a:tailEnd type="triangle" w="med" len="med"/>
            </a:ln>
            <a:effectLst/>
          </p:spPr>
          <p:txBody>
            <a:bodyPr wrap="square" lIns="45719" tIns="45719" rIns="45719" bIns="45719" numCol="1" anchor="t">
              <a:noAutofit/>
            </a:bodyPr>
            <a:lstStyle/>
            <a:p/>
          </p:txBody>
        </p:sp>
        <p:sp>
          <p:nvSpPr>
            <p:cNvPr id="407" name="Shape 407"/>
            <p:cNvSpPr/>
            <p:nvPr/>
          </p:nvSpPr>
          <p:spPr>
            <a:xfrm flipH="1" flipV="1">
              <a:off x="566539" y="432047"/>
              <a:ext cx="4646425" cy="71485"/>
            </a:xfrm>
            <a:prstGeom prst="line">
              <a:avLst/>
            </a:prstGeom>
            <a:noFill/>
            <a:ln w="19050" cap="flat">
              <a:solidFill>
                <a:srgbClr val="0A85FF"/>
              </a:solidFill>
              <a:prstDash val="solid"/>
              <a:round/>
              <a:headEnd type="oval" w="med" len="med"/>
              <a:tailEnd type="triangle" w="med" len="med"/>
            </a:ln>
            <a:effectLst/>
          </p:spPr>
          <p:txBody>
            <a:bodyPr wrap="square" lIns="45719" tIns="45719" rIns="45719" bIns="45719" numCol="1" anchor="t">
              <a:noAutofit/>
            </a:bodyPr>
            <a:lstStyle/>
            <a:p/>
          </p:txBody>
        </p:sp>
        <p:sp>
          <p:nvSpPr>
            <p:cNvPr id="408" name="Shape 408"/>
            <p:cNvSpPr/>
            <p:nvPr/>
          </p:nvSpPr>
          <p:spPr>
            <a:xfrm flipH="1" flipV="1">
              <a:off x="1832942" y="552449"/>
              <a:ext cx="4676165" cy="59188"/>
            </a:xfrm>
            <a:prstGeom prst="line">
              <a:avLst/>
            </a:prstGeom>
            <a:noFill/>
            <a:ln w="19050" cap="flat">
              <a:solidFill>
                <a:srgbClr val="0A85FF"/>
              </a:solidFill>
              <a:prstDash val="solid"/>
              <a:round/>
              <a:headEnd type="oval" w="med" len="med"/>
              <a:tailEnd type="triangle" w="med" len="med"/>
            </a:ln>
            <a:effectLst/>
          </p:spPr>
          <p:txBody>
            <a:bodyPr wrap="square" lIns="45719" tIns="45719" rIns="45719" bIns="45719" numCol="1" anchor="t">
              <a:noAutofit/>
            </a:bodyPr>
            <a:lstStyle/>
            <a:p/>
          </p:txBody>
        </p:sp>
        <p:sp>
          <p:nvSpPr>
            <p:cNvPr id="409" name="Shape 409"/>
            <p:cNvSpPr/>
            <p:nvPr/>
          </p:nvSpPr>
          <p:spPr>
            <a:xfrm flipH="1" flipV="1">
              <a:off x="-1" y="134490"/>
              <a:ext cx="4676166" cy="59188"/>
            </a:xfrm>
            <a:prstGeom prst="line">
              <a:avLst/>
            </a:prstGeom>
            <a:noFill/>
            <a:ln w="19050" cap="flat">
              <a:solidFill>
                <a:srgbClr val="0A85FF"/>
              </a:solidFill>
              <a:prstDash val="solid"/>
              <a:round/>
              <a:headEnd type="oval" w="med" len="med"/>
              <a:tailEnd type="triangle" w="med" len="med"/>
            </a:ln>
            <a:effectLst/>
          </p:spPr>
          <p:txBody>
            <a:bodyPr wrap="square" lIns="45719" tIns="45719" rIns="45719" bIns="45719" numCol="1" anchor="t">
              <a:noAutofit/>
            </a:bodyPr>
            <a:lstStyle/>
            <a:p/>
          </p:txBody>
        </p:sp>
        <p:sp>
          <p:nvSpPr>
            <p:cNvPr id="410" name="Shape 410"/>
            <p:cNvSpPr/>
            <p:nvPr/>
          </p:nvSpPr>
          <p:spPr>
            <a:xfrm flipH="1" flipV="1">
              <a:off x="2355129" y="-1"/>
              <a:ext cx="4676166" cy="59188"/>
            </a:xfrm>
            <a:prstGeom prst="line">
              <a:avLst/>
            </a:prstGeom>
            <a:noFill/>
            <a:ln w="19050" cap="flat">
              <a:solidFill>
                <a:srgbClr val="0A85FF"/>
              </a:solidFill>
              <a:prstDash val="solid"/>
              <a:round/>
              <a:headEnd type="oval" w="med" len="med"/>
              <a:tailEnd type="triangle" w="med" len="med"/>
            </a:ln>
            <a:effectLst/>
          </p:spPr>
          <p:txBody>
            <a:bodyPr wrap="square" lIns="45719" tIns="45719" rIns="45719" bIns="45719" numCol="1" anchor="t">
              <a:noAutofit/>
            </a:bodyPr>
            <a:lstStyle/>
            <a:p/>
          </p:txBody>
        </p:sp>
        <p:sp>
          <p:nvSpPr>
            <p:cNvPr id="411" name="Shape 411"/>
            <p:cNvSpPr/>
            <p:nvPr/>
          </p:nvSpPr>
          <p:spPr>
            <a:xfrm flipH="1" flipV="1">
              <a:off x="536797" y="612067"/>
              <a:ext cx="4676166" cy="59188"/>
            </a:xfrm>
            <a:prstGeom prst="line">
              <a:avLst/>
            </a:prstGeom>
            <a:noFill/>
            <a:ln w="19050" cap="flat">
              <a:solidFill>
                <a:srgbClr val="0A85FF"/>
              </a:solidFill>
              <a:prstDash val="solid"/>
              <a:round/>
              <a:headEnd type="oval" w="med" len="med"/>
              <a:tailEnd type="triangle" w="med" len="med"/>
            </a:ln>
            <a:effectLst/>
          </p:spPr>
          <p:txBody>
            <a:bodyPr wrap="square" lIns="45719" tIns="45719" rIns="45719" bIns="45719" numCol="1" anchor="t">
              <a:noAutofit/>
            </a:bodyPr>
            <a:lstStyle/>
            <a:p/>
          </p:txBody>
        </p:sp>
      </p:grpSp>
      <p:grpSp>
        <p:nvGrpSpPr>
          <p:cNvPr id="418" name="Group 418"/>
          <p:cNvGrpSpPr/>
          <p:nvPr/>
        </p:nvGrpSpPr>
        <p:grpSpPr>
          <a:xfrm>
            <a:off x="2216150" y="2959129"/>
            <a:ext cx="4583741" cy="1258120"/>
            <a:chOff x="0" y="0"/>
            <a:chExt cx="4583739" cy="1258118"/>
          </a:xfrm>
        </p:grpSpPr>
        <p:sp>
          <p:nvSpPr>
            <p:cNvPr id="413" name="Shape 413"/>
            <p:cNvSpPr/>
            <p:nvPr/>
          </p:nvSpPr>
          <p:spPr>
            <a:xfrm flipH="1" flipV="1">
              <a:off x="212651" y="370221"/>
              <a:ext cx="4371090" cy="1"/>
            </a:xfrm>
            <a:prstGeom prst="line">
              <a:avLst/>
            </a:prstGeom>
            <a:noFill/>
            <a:ln w="19050" cap="flat">
              <a:solidFill>
                <a:srgbClr val="FF0000"/>
              </a:solidFill>
              <a:prstDash val="solid"/>
              <a:round/>
              <a:headEnd type="oval" w="med" len="med"/>
              <a:tailEnd type="triangle" w="med" len="med"/>
            </a:ln>
            <a:effectLst/>
          </p:spPr>
          <p:txBody>
            <a:bodyPr wrap="square" lIns="45719" tIns="45719" rIns="45719" bIns="45719" numCol="1" anchor="t">
              <a:noAutofit/>
            </a:bodyPr>
            <a:lstStyle/>
            <a:p/>
          </p:txBody>
        </p:sp>
        <p:sp>
          <p:nvSpPr>
            <p:cNvPr id="414" name="Shape 414"/>
            <p:cNvSpPr/>
            <p:nvPr/>
          </p:nvSpPr>
          <p:spPr>
            <a:xfrm flipH="1" flipV="1">
              <a:off x="63500" y="1010517"/>
              <a:ext cx="4429951" cy="18906"/>
            </a:xfrm>
            <a:prstGeom prst="line">
              <a:avLst/>
            </a:prstGeom>
            <a:noFill/>
            <a:ln w="19050" cap="flat">
              <a:solidFill>
                <a:srgbClr val="FF0000"/>
              </a:solidFill>
              <a:prstDash val="solid"/>
              <a:round/>
              <a:headEnd type="oval" w="med" len="med"/>
              <a:tailEnd type="triangle" w="med" len="med"/>
            </a:ln>
            <a:effectLst/>
          </p:spPr>
          <p:txBody>
            <a:bodyPr wrap="square" lIns="45719" tIns="45719" rIns="45719" bIns="45719" numCol="1" anchor="t">
              <a:noAutofit/>
            </a:bodyPr>
            <a:lstStyle/>
            <a:p/>
          </p:txBody>
        </p:sp>
        <p:sp>
          <p:nvSpPr>
            <p:cNvPr id="415" name="Shape 415"/>
            <p:cNvSpPr/>
            <p:nvPr/>
          </p:nvSpPr>
          <p:spPr>
            <a:xfrm flipH="1" flipV="1">
              <a:off x="0" y="1251817"/>
              <a:ext cx="4385501" cy="6302"/>
            </a:xfrm>
            <a:prstGeom prst="line">
              <a:avLst/>
            </a:prstGeom>
            <a:noFill/>
            <a:ln w="19050" cap="flat">
              <a:solidFill>
                <a:srgbClr val="FF0000"/>
              </a:solidFill>
              <a:prstDash val="solid"/>
              <a:round/>
              <a:headEnd type="oval" w="med" len="med"/>
              <a:tailEnd type="triangle" w="med" len="med"/>
            </a:ln>
            <a:effectLst/>
          </p:spPr>
          <p:txBody>
            <a:bodyPr wrap="square" lIns="45719" tIns="45719" rIns="45719" bIns="45719" numCol="1" anchor="t">
              <a:noAutofit/>
            </a:bodyPr>
            <a:lstStyle/>
            <a:p/>
          </p:txBody>
        </p:sp>
        <p:sp>
          <p:nvSpPr>
            <p:cNvPr id="416" name="Shape 416"/>
            <p:cNvSpPr/>
            <p:nvPr/>
          </p:nvSpPr>
          <p:spPr>
            <a:xfrm flipH="1">
              <a:off x="98426" y="489825"/>
              <a:ext cx="4382325" cy="1036"/>
            </a:xfrm>
            <a:prstGeom prst="line">
              <a:avLst/>
            </a:prstGeom>
            <a:noFill/>
            <a:ln w="19050" cap="flat">
              <a:solidFill>
                <a:srgbClr val="FF0000"/>
              </a:solidFill>
              <a:prstDash val="solid"/>
              <a:round/>
              <a:headEnd type="oval" w="med" len="med"/>
              <a:tailEnd type="triangle" w="med" len="med"/>
            </a:ln>
            <a:effectLst/>
          </p:spPr>
          <p:txBody>
            <a:bodyPr wrap="square" lIns="45719" tIns="45719" rIns="45719" bIns="45719" numCol="1" anchor="t">
              <a:noAutofit/>
            </a:bodyPr>
            <a:lstStyle/>
            <a:p/>
          </p:txBody>
        </p:sp>
        <p:sp>
          <p:nvSpPr>
            <p:cNvPr id="417" name="Shape 417"/>
            <p:cNvSpPr/>
            <p:nvPr/>
          </p:nvSpPr>
          <p:spPr>
            <a:xfrm flipH="1" flipV="1">
              <a:off x="92076" y="0"/>
              <a:ext cx="4356925" cy="7162"/>
            </a:xfrm>
            <a:prstGeom prst="line">
              <a:avLst/>
            </a:prstGeom>
            <a:noFill/>
            <a:ln w="19050" cap="flat">
              <a:solidFill>
                <a:srgbClr val="FF0000"/>
              </a:solidFill>
              <a:prstDash val="solid"/>
              <a:round/>
              <a:headEnd type="oval" w="med" len="med"/>
              <a:tailEnd type="triangle" w="med" len="med"/>
            </a:ln>
            <a:effectLst/>
          </p:spPr>
          <p:txBody>
            <a:bodyPr wrap="square" lIns="45719" tIns="45719" rIns="45719" bIns="45719" numCol="1" anchor="t">
              <a:noAutofit/>
            </a:bodyPr>
            <a:lstStyle/>
            <a:p/>
          </p:txBody>
        </p:sp>
      </p:gr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indefinite" fill="hold"/>
                                        <p:tgtEl>
                                          <p:spTgt spid="418"/>
                                        </p:tgtEl>
                                        <p:attrNameLst>
                                          <p:attrName>style.visibility</p:attrName>
                                        </p:attrNameLst>
                                      </p:cBhvr>
                                      <p:to>
                                        <p:strVal val="visible"/>
                                      </p:to>
                                    </p:set>
                                    <p:animEffect transition="in" filter="dissolve">
                                      <p:cBhvr>
                                        <p:cTn id="7" dur="500"/>
                                        <p:tgtEl>
                                          <p:spTgt spid="418"/>
                                        </p:tgtEl>
                                      </p:cBhvr>
                                    </p:animEffect>
                                  </p:childTnLst>
                                </p:cTn>
                              </p:par>
                            </p:childTnLst>
                          </p:cTn>
                        </p:par>
                        <p:par>
                          <p:cTn id="8" fill="hold">
                            <p:stCondLst>
                              <p:cond delay="500"/>
                            </p:stCondLst>
                            <p:childTnLst>
                              <p:par>
                                <p:cTn id="9" presetID="9" presetClass="entr" presetSubtype="0" fill="hold" grpId="2" nodeType="afterEffect">
                                  <p:stCondLst>
                                    <p:cond delay="0"/>
                                  </p:stCondLst>
                                  <p:childTnLst>
                                    <p:set>
                                      <p:cBhvr>
                                        <p:cTn id="10" dur="indefinite" fill="hold"/>
                                        <p:tgtEl>
                                          <p:spTgt spid="412"/>
                                        </p:tgtEl>
                                        <p:attrNameLst>
                                          <p:attrName>style.visibility</p:attrName>
                                        </p:attrNameLst>
                                      </p:cBhvr>
                                      <p:to>
                                        <p:strVal val="visible"/>
                                      </p:to>
                                    </p:set>
                                    <p:animEffect transition="in" filter="dissolve">
                                      <p:cBhvr>
                                        <p:cTn id="11" dur="500"/>
                                        <p:tgtEl>
                                          <p:spTgt spid="412"/>
                                        </p:tgtEl>
                                      </p:cBhvr>
                                    </p:animEffect>
                                  </p:childTnLst>
                                </p:cTn>
                              </p:par>
                            </p:childTnLst>
                          </p:cTn>
                        </p:par>
                        <p:par>
                          <p:cTn id="12" fill="hold">
                            <p:stCondLst>
                              <p:cond delay="1000"/>
                            </p:stCondLst>
                            <p:childTnLst>
                              <p:par>
                                <p:cTn id="13" presetID="1" presetClass="exit" presetSubtype="0" fill="hold" grpId="3" nodeType="afterEffect">
                                  <p:stCondLst>
                                    <p:cond delay="0"/>
                                  </p:stCondLst>
                                  <p:childTnLst>
                                    <p:set>
                                      <p:cBhvr>
                                        <p:cTn id="14" dur="indefinite" fill="hold">
                                          <p:stCondLst>
                                            <p:cond delay="0"/>
                                          </p:stCondLst>
                                        </p:cTn>
                                        <p:tgtEl>
                                          <p:spTgt spid="412"/>
                                        </p:tgtEl>
                                        <p:attrNameLst>
                                          <p:attrName>style.visibility</p:attrName>
                                        </p:attrNameLst>
                                      </p:cBhvr>
                                      <p:to>
                                        <p:strVal val="hidden"/>
                                      </p:to>
                                    </p:set>
                                  </p:childTnLst>
                                </p:cTn>
                              </p:par>
                            </p:childTnLst>
                          </p:cTn>
                        </p:par>
                        <p:par>
                          <p:cTn id="15" fill="hold">
                            <p:stCondLst>
                              <p:cond delay="1000"/>
                            </p:stCondLst>
                            <p:childTnLst>
                              <p:par>
                                <p:cTn id="16" presetID="1" presetClass="exit" presetSubtype="0" fill="hold" grpId="4" nodeType="afterEffect">
                                  <p:stCondLst>
                                    <p:cond delay="0"/>
                                  </p:stCondLst>
                                  <p:childTnLst>
                                    <p:set>
                                      <p:cBhvr>
                                        <p:cTn id="17" dur="indefinite" fill="hold">
                                          <p:stCondLst>
                                            <p:cond delay="0"/>
                                          </p:stCondLst>
                                        </p:cTn>
                                        <p:tgtEl>
                                          <p:spTgt spid="4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2" animBg="1" advAuto="0"/>
      <p:bldP spid="412" grpId="3" animBg="1" advAuto="0"/>
      <p:bldP spid="418" grpId="1" animBg="1" advAuto="0"/>
      <p:bldP spid="418"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p:cNvSpPr>
          <p:nvPr>
            <p:ph type="title"/>
          </p:nvPr>
        </p:nvSpPr>
        <p:spPr>
          <a:prstGeom prst="rect">
            <a:avLst/>
          </a:prstGeom>
        </p:spPr>
        <p:txBody>
          <a:bodyPr>
            <a:normAutofit fontScale="90000"/>
          </a:bodyPr>
          <a:lstStyle>
            <a:lvl1pPr defTabSz="767715">
              <a:defRPr sz="3530"/>
            </a:lvl1pPr>
          </a:lstStyle>
          <a:p>
            <a:r>
              <a:t>Split NNF</a:t>
            </a:r>
          </a:p>
        </p:txBody>
      </p:sp>
      <p:pic>
        <p:nvPicPr>
          <p:cNvPr id="421" name="image79.jpg" descr="D:\computer graphics\video segmentation\video_data\Jumpcut_data\data\videoMaterial\2.01-2.08\2.07-sourceFGFlow.png"/>
          <p:cNvPicPr>
            <a:picLocks noChangeAspect="1"/>
          </p:cNvPicPr>
          <p:nvPr/>
        </p:nvPicPr>
        <p:blipFill>
          <a:blip r:embed="rId1"/>
          <a:srcRect/>
          <a:stretch>
            <a:fillRect/>
          </a:stretch>
        </p:blipFill>
        <p:spPr>
          <a:xfrm>
            <a:off x="6471022" y="1424929"/>
            <a:ext cx="1679801" cy="2167486"/>
          </a:xfrm>
          <a:prstGeom prst="rect">
            <a:avLst/>
          </a:prstGeom>
          <a:ln w="12700">
            <a:miter lim="400000"/>
            <a:headEnd/>
            <a:tailEnd/>
          </a:ln>
        </p:spPr>
      </p:pic>
      <p:pic>
        <p:nvPicPr>
          <p:cNvPr id="422" name="image80.png" descr="D:\computer graphics\video segmentation\video_data\Jumpcut_data\data\videoMaterial\2.01-2.08\2.07-sourceBG.png"/>
          <p:cNvPicPr>
            <a:picLocks noChangeAspect="1"/>
          </p:cNvPicPr>
          <p:nvPr/>
        </p:nvPicPr>
        <p:blipFill>
          <a:blip r:embed="rId2"/>
          <a:srcRect/>
          <a:stretch>
            <a:fillRect/>
          </a:stretch>
        </p:blipFill>
        <p:spPr>
          <a:xfrm>
            <a:off x="1139232" y="1424929"/>
            <a:ext cx="1679801" cy="2167486"/>
          </a:xfrm>
          <a:prstGeom prst="rect">
            <a:avLst/>
          </a:prstGeom>
          <a:ln w="12700">
            <a:miter lim="400000"/>
            <a:headEnd/>
            <a:tailEnd/>
          </a:ln>
        </p:spPr>
      </p:pic>
      <p:pic>
        <p:nvPicPr>
          <p:cNvPr id="423" name="image81.jpg" descr="D:\computer graphics\video segmentation\video_data\Jumpcut_data\data\videoMaterial\2.01-2.08\2.07-sourceBGCropImg_color.png"/>
          <p:cNvPicPr>
            <a:picLocks noChangeAspect="1"/>
          </p:cNvPicPr>
          <p:nvPr/>
        </p:nvPicPr>
        <p:blipFill>
          <a:blip r:embed="rId3"/>
          <a:srcRect/>
          <a:stretch>
            <a:fillRect/>
          </a:stretch>
        </p:blipFill>
        <p:spPr>
          <a:xfrm>
            <a:off x="1139232" y="4011090"/>
            <a:ext cx="1679801" cy="2167485"/>
          </a:xfrm>
          <a:prstGeom prst="rect">
            <a:avLst/>
          </a:prstGeom>
          <a:ln w="12700">
            <a:miter lim="400000"/>
            <a:headEnd/>
            <a:tailEnd/>
          </a:ln>
        </p:spPr>
      </p:pic>
      <p:pic>
        <p:nvPicPr>
          <p:cNvPr id="424" name="image82.png" descr="D:\computer graphics\video segmentation\video_data\Jumpcut_data\data\videoMaterial\2.01-2.08\2.07-sourceBGFlow.png"/>
          <p:cNvPicPr>
            <a:picLocks noChangeAspect="1"/>
          </p:cNvPicPr>
          <p:nvPr/>
        </p:nvPicPr>
        <p:blipFill>
          <a:blip r:embed="rId4"/>
          <a:srcRect/>
          <a:stretch>
            <a:fillRect/>
          </a:stretch>
        </p:blipFill>
        <p:spPr>
          <a:xfrm>
            <a:off x="6471022" y="4011090"/>
            <a:ext cx="1679801" cy="2167485"/>
          </a:xfrm>
          <a:prstGeom prst="rect">
            <a:avLst/>
          </a:prstGeom>
          <a:ln w="12700">
            <a:miter lim="400000"/>
            <a:headEnd/>
            <a:tailEnd/>
          </a:ln>
        </p:spPr>
      </p:pic>
      <p:sp>
        <p:nvSpPr>
          <p:cNvPr id="425" name="Shape 425"/>
          <p:cNvSpPr/>
          <p:nvPr/>
        </p:nvSpPr>
        <p:spPr>
          <a:xfrm>
            <a:off x="776783" y="3615709"/>
            <a:ext cx="2445076" cy="332741"/>
          </a:xfrm>
          <a:prstGeom prst="rect">
            <a:avLst/>
          </a:prstGeom>
          <a:ln w="12700">
            <a:miter lim="400000"/>
          </a:ln>
        </p:spPr>
        <p:txBody>
          <a:bodyPr lIns="45719" rIns="45719">
            <a:spAutoFit/>
          </a:bodyPr>
          <a:lstStyle>
            <a:lvl1pPr algn="ctr">
              <a:defRPr sz="1600">
                <a:solidFill>
                  <a:srgbClr val="D9D9D9"/>
                </a:solidFill>
                <a:latin typeface="微软雅黑"/>
                <a:ea typeface="微软雅黑"/>
                <a:cs typeface="微软雅黑"/>
                <a:sym typeface="微软雅黑"/>
              </a:defRPr>
            </a:lvl1pPr>
          </a:lstStyle>
          <a:p>
            <a:r>
              <a:t>Source FG Image</a:t>
            </a:r>
          </a:p>
        </p:txBody>
      </p:sp>
      <p:sp>
        <p:nvSpPr>
          <p:cNvPr id="426" name="Shape 426"/>
          <p:cNvSpPr/>
          <p:nvPr/>
        </p:nvSpPr>
        <p:spPr>
          <a:xfrm>
            <a:off x="776783" y="6186789"/>
            <a:ext cx="2445076" cy="332741"/>
          </a:xfrm>
          <a:prstGeom prst="rect">
            <a:avLst/>
          </a:prstGeom>
          <a:ln w="12700">
            <a:miter lim="400000"/>
          </a:ln>
        </p:spPr>
        <p:txBody>
          <a:bodyPr lIns="45719" rIns="45719">
            <a:spAutoFit/>
          </a:bodyPr>
          <a:lstStyle>
            <a:lvl1pPr algn="ctr">
              <a:defRPr sz="1600">
                <a:solidFill>
                  <a:srgbClr val="D9D9D9"/>
                </a:solidFill>
                <a:latin typeface="微软雅黑"/>
                <a:ea typeface="微软雅黑"/>
                <a:cs typeface="微软雅黑"/>
                <a:sym typeface="微软雅黑"/>
              </a:defRPr>
            </a:lvl1pPr>
          </a:lstStyle>
          <a:p>
            <a:r>
              <a:t>Source BG Image</a:t>
            </a:r>
          </a:p>
        </p:txBody>
      </p:sp>
      <p:sp>
        <p:nvSpPr>
          <p:cNvPr id="427" name="Shape 427"/>
          <p:cNvSpPr/>
          <p:nvPr/>
        </p:nvSpPr>
        <p:spPr>
          <a:xfrm>
            <a:off x="6108572" y="3615709"/>
            <a:ext cx="2445076" cy="332741"/>
          </a:xfrm>
          <a:prstGeom prst="rect">
            <a:avLst/>
          </a:prstGeom>
          <a:ln w="12700">
            <a:miter lim="400000"/>
          </a:ln>
        </p:spPr>
        <p:txBody>
          <a:bodyPr lIns="45719" rIns="45719">
            <a:spAutoFit/>
          </a:bodyPr>
          <a:lstStyle>
            <a:lvl1pPr algn="ctr">
              <a:defRPr sz="1600">
                <a:solidFill>
                  <a:srgbClr val="D9D9D9"/>
                </a:solidFill>
                <a:latin typeface="微软雅黑"/>
                <a:ea typeface="微软雅黑"/>
                <a:cs typeface="微软雅黑"/>
                <a:sym typeface="微软雅黑"/>
              </a:defRPr>
            </a:lvl1pPr>
          </a:lstStyle>
          <a:p>
            <a:r>
              <a:t>Source FG NNF</a:t>
            </a:r>
          </a:p>
        </p:txBody>
      </p:sp>
      <p:sp>
        <p:nvSpPr>
          <p:cNvPr id="428" name="Shape 428"/>
          <p:cNvSpPr/>
          <p:nvPr/>
        </p:nvSpPr>
        <p:spPr>
          <a:xfrm>
            <a:off x="6108572" y="6186789"/>
            <a:ext cx="2445076" cy="332741"/>
          </a:xfrm>
          <a:prstGeom prst="rect">
            <a:avLst/>
          </a:prstGeom>
          <a:ln w="12700">
            <a:miter lim="400000"/>
          </a:ln>
        </p:spPr>
        <p:txBody>
          <a:bodyPr lIns="45719" rIns="45719">
            <a:spAutoFit/>
          </a:bodyPr>
          <a:lstStyle>
            <a:lvl1pPr algn="ctr">
              <a:defRPr sz="1600">
                <a:solidFill>
                  <a:srgbClr val="D9D9D9"/>
                </a:solidFill>
                <a:latin typeface="微软雅黑"/>
                <a:ea typeface="微软雅黑"/>
                <a:cs typeface="微软雅黑"/>
                <a:sym typeface="微软雅黑"/>
              </a:defRPr>
            </a:lvl1pPr>
          </a:lstStyle>
          <a:p>
            <a:r>
              <a:t>Source BG NNF</a:t>
            </a:r>
          </a:p>
        </p:txBody>
      </p:sp>
      <p:sp>
        <p:nvSpPr>
          <p:cNvPr id="429" name="Shape 429"/>
          <p:cNvSpPr/>
          <p:nvPr/>
        </p:nvSpPr>
        <p:spPr>
          <a:xfrm rot="3920995">
            <a:off x="3878547" y="3896028"/>
            <a:ext cx="1586244" cy="3244768"/>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ln w="28575">
            <a:solidFill>
              <a:srgbClr val="0A85FF"/>
            </a:solidFill>
            <a:miter/>
            <a:headEnd type="oval"/>
            <a:tailEnd type="triangle"/>
          </a:ln>
        </p:spPr>
        <p:txBody>
          <a:bodyPr lIns="45719" rIns="45719"/>
          <a:lstStyle/>
          <a:p>
            <a:pPr>
              <a:defRPr>
                <a:solidFill>
                  <a:srgbClr val="FF0000"/>
                </a:solidFill>
                <a:latin typeface="Times New Roman"/>
                <a:ea typeface="Times New Roman"/>
                <a:cs typeface="Times New Roman"/>
                <a:sym typeface="Times New Roman"/>
              </a:defRPr>
            </a:pPr>
          </a:p>
        </p:txBody>
      </p:sp>
      <p:sp>
        <p:nvSpPr>
          <p:cNvPr id="430" name="Shape 430"/>
          <p:cNvSpPr/>
          <p:nvPr/>
        </p:nvSpPr>
        <p:spPr>
          <a:xfrm rot="6887455" flipH="1">
            <a:off x="3865743" y="806923"/>
            <a:ext cx="1577743" cy="3277025"/>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ln w="28575">
            <a:solidFill>
              <a:srgbClr val="0A85FF"/>
            </a:solidFill>
            <a:miter/>
            <a:headEnd type="oval"/>
            <a:tailEnd type="triangle"/>
          </a:ln>
        </p:spPr>
        <p:txBody>
          <a:bodyPr lIns="45719" rIns="45719"/>
          <a:lstStyle/>
          <a:p>
            <a:pPr>
              <a:defRPr>
                <a:solidFill>
                  <a:srgbClr val="FF0000"/>
                </a:solidFill>
                <a:latin typeface="Times New Roman"/>
                <a:ea typeface="Times New Roman"/>
                <a:cs typeface="Times New Roman"/>
                <a:sym typeface="Times New Roman"/>
              </a:defRPr>
            </a:pPr>
          </a:p>
        </p:txBody>
      </p:sp>
      <p:pic>
        <p:nvPicPr>
          <p:cNvPr id="431" name="image61.png" descr="D:\computer graphics\video segmentation\video_data\Jumpcut_data\data\videoMaterial\2.01-2.08\2.02\044.png"/>
          <p:cNvPicPr>
            <a:picLocks noChangeAspect="1"/>
          </p:cNvPicPr>
          <p:nvPr/>
        </p:nvPicPr>
        <p:blipFill>
          <a:blip r:embed="rId5"/>
          <a:srcRect/>
          <a:stretch>
            <a:fillRect/>
          </a:stretch>
        </p:blipFill>
        <p:spPr>
          <a:xfrm>
            <a:off x="3148213" y="2982026"/>
            <a:ext cx="2993506" cy="1995671"/>
          </a:xfrm>
          <a:prstGeom prst="rect">
            <a:avLst/>
          </a:prstGeom>
          <a:ln w="12700">
            <a:miter lim="400000"/>
            <a:headEnd/>
            <a:tailEnd/>
          </a:ln>
        </p:spPr>
      </p:pic>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indefinite" fill="hold"/>
                                        <p:tgtEl>
                                          <p:spTgt spid="430"/>
                                        </p:tgtEl>
                                        <p:attrNameLst>
                                          <p:attrName>style.visibility</p:attrName>
                                        </p:attrNameLst>
                                      </p:cBhvr>
                                      <p:to>
                                        <p:strVal val="visible"/>
                                      </p:to>
                                    </p:set>
                                    <p:animEffect transition="in" filter="wipe(left)">
                                      <p:cBhvr>
                                        <p:cTn id="7" dur="1000"/>
                                        <p:tgtEl>
                                          <p:spTgt spid="430"/>
                                        </p:tgtEl>
                                      </p:cBhvr>
                                    </p:animEffect>
                                  </p:childTnLst>
                                </p:cTn>
                              </p:par>
                            </p:childTnLst>
                          </p:cTn>
                        </p:par>
                        <p:par>
                          <p:cTn id="8" fill="hold">
                            <p:stCondLst>
                              <p:cond delay="1000"/>
                            </p:stCondLst>
                            <p:childTnLst>
                              <p:par>
                                <p:cTn id="9" presetID="22" presetClass="entr" presetSubtype="8" fill="hold" grpId="2" nodeType="afterEffect">
                                  <p:stCondLst>
                                    <p:cond delay="0"/>
                                  </p:stCondLst>
                                  <p:childTnLst>
                                    <p:set>
                                      <p:cBhvr>
                                        <p:cTn id="10" dur="indefinite" fill="hold"/>
                                        <p:tgtEl>
                                          <p:spTgt spid="429"/>
                                        </p:tgtEl>
                                        <p:attrNameLst>
                                          <p:attrName>style.visibility</p:attrName>
                                        </p:attrNameLst>
                                      </p:cBhvr>
                                      <p:to>
                                        <p:strVal val="visible"/>
                                      </p:to>
                                    </p:set>
                                    <p:animEffect transition="in" filter="wipe(left)">
                                      <p:cBhvr>
                                        <p:cTn id="11" dur="1000"/>
                                        <p:tgtEl>
                                          <p:spTgt spid="429"/>
                                        </p:tgtEl>
                                      </p:cBhvr>
                                    </p:animEffect>
                                  </p:childTnLst>
                                </p:cTn>
                              </p:par>
                            </p:childTnLst>
                          </p:cTn>
                        </p:par>
                        <p:par>
                          <p:cTn id="12" fill="hold">
                            <p:stCondLst>
                              <p:cond delay="2000"/>
                            </p:stCondLst>
                            <p:childTnLst>
                              <p:par>
                                <p:cTn id="13" presetID="9" presetClass="entr" presetSubtype="0" fill="hold" grpId="3" nodeType="afterEffect">
                                  <p:stCondLst>
                                    <p:cond delay="0"/>
                                  </p:stCondLst>
                                  <p:childTnLst>
                                    <p:set>
                                      <p:cBhvr>
                                        <p:cTn id="14" dur="indefinite" fill="hold"/>
                                        <p:tgtEl>
                                          <p:spTgt spid="421"/>
                                        </p:tgtEl>
                                        <p:attrNameLst>
                                          <p:attrName>style.visibility</p:attrName>
                                        </p:attrNameLst>
                                      </p:cBhvr>
                                      <p:to>
                                        <p:strVal val="visible"/>
                                      </p:to>
                                    </p:set>
                                    <p:animEffect transition="in" filter="dissolve">
                                      <p:cBhvr>
                                        <p:cTn id="15" dur="500"/>
                                        <p:tgtEl>
                                          <p:spTgt spid="421"/>
                                        </p:tgtEl>
                                      </p:cBhvr>
                                    </p:animEffect>
                                  </p:childTnLst>
                                </p:cTn>
                              </p:par>
                            </p:childTnLst>
                          </p:cTn>
                        </p:par>
                        <p:par>
                          <p:cTn id="16" fill="hold">
                            <p:stCondLst>
                              <p:cond delay="2500"/>
                            </p:stCondLst>
                            <p:childTnLst>
                              <p:par>
                                <p:cTn id="17" presetID="9" presetClass="entr" presetSubtype="0" fill="hold" grpId="4" nodeType="afterEffect">
                                  <p:stCondLst>
                                    <p:cond delay="0"/>
                                  </p:stCondLst>
                                  <p:childTnLst>
                                    <p:set>
                                      <p:cBhvr>
                                        <p:cTn id="18" dur="indefinite" fill="hold"/>
                                        <p:tgtEl>
                                          <p:spTgt spid="424"/>
                                        </p:tgtEl>
                                        <p:attrNameLst>
                                          <p:attrName>style.visibility</p:attrName>
                                        </p:attrNameLst>
                                      </p:cBhvr>
                                      <p:to>
                                        <p:strVal val="visible"/>
                                      </p:to>
                                    </p:set>
                                    <p:animEffect transition="in" filter="dissolve">
                                      <p:cBhvr>
                                        <p:cTn id="19" dur="500"/>
                                        <p:tgtEl>
                                          <p:spTgt spid="424"/>
                                        </p:tgtEl>
                                      </p:cBhvr>
                                    </p:animEffect>
                                  </p:childTnLst>
                                </p:cTn>
                              </p:par>
                            </p:childTnLst>
                          </p:cTn>
                        </p:par>
                        <p:par>
                          <p:cTn id="20" fill="hold">
                            <p:stCondLst>
                              <p:cond delay="3000"/>
                            </p:stCondLst>
                            <p:childTnLst>
                              <p:par>
                                <p:cTn id="21" presetID="9" presetClass="entr" presetSubtype="0" fill="hold" grpId="5" nodeType="afterEffect">
                                  <p:stCondLst>
                                    <p:cond delay="0"/>
                                  </p:stCondLst>
                                  <p:childTnLst>
                                    <p:set>
                                      <p:cBhvr>
                                        <p:cTn id="22" dur="indefinite" fill="hold"/>
                                        <p:tgtEl>
                                          <p:spTgt spid="427"/>
                                        </p:tgtEl>
                                        <p:attrNameLst>
                                          <p:attrName>style.visibility</p:attrName>
                                        </p:attrNameLst>
                                      </p:cBhvr>
                                      <p:to>
                                        <p:strVal val="visible"/>
                                      </p:to>
                                    </p:set>
                                    <p:animEffect transition="in" filter="dissolve">
                                      <p:cBhvr>
                                        <p:cTn id="23" dur="500"/>
                                        <p:tgtEl>
                                          <p:spTgt spid="427"/>
                                        </p:tgtEl>
                                      </p:cBhvr>
                                    </p:animEffect>
                                  </p:childTnLst>
                                </p:cTn>
                              </p:par>
                            </p:childTnLst>
                          </p:cTn>
                        </p:par>
                        <p:par>
                          <p:cTn id="24" fill="hold">
                            <p:stCondLst>
                              <p:cond delay="3500"/>
                            </p:stCondLst>
                            <p:childTnLst>
                              <p:par>
                                <p:cTn id="25" presetID="9" presetClass="entr" presetSubtype="0" fill="hold" grpId="6" nodeType="afterEffect">
                                  <p:stCondLst>
                                    <p:cond delay="0"/>
                                  </p:stCondLst>
                                  <p:childTnLst>
                                    <p:set>
                                      <p:cBhvr>
                                        <p:cTn id="26" dur="indefinite" fill="hold"/>
                                        <p:tgtEl>
                                          <p:spTgt spid="428"/>
                                        </p:tgtEl>
                                        <p:attrNameLst>
                                          <p:attrName>style.visibility</p:attrName>
                                        </p:attrNameLst>
                                      </p:cBhvr>
                                      <p:to>
                                        <p:strVal val="visible"/>
                                      </p:to>
                                    </p:set>
                                    <p:animEffect transition="in" filter="dissolve">
                                      <p:cBhvr>
                                        <p:cTn id="27" dur="5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3" animBg="1" advAuto="0"/>
      <p:bldP spid="424" grpId="4" animBg="1" advAuto="0"/>
      <p:bldP spid="427" grpId="5" animBg="1" advAuto="0"/>
      <p:bldP spid="428" grpId="6" animBg="1" advAuto="0"/>
      <p:bldP spid="429" grpId="2" animBg="1" advAuto="0"/>
      <p:bldP spid="430"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image75.png" descr="D:\computer graphics\video segmentation\video_data\Jumpcut_data\data\videoMaterial\2.01-2.08\2.06-wholeImg-noFeature.png"/>
          <p:cNvPicPr>
            <a:picLocks noChangeAspect="1"/>
          </p:cNvPicPr>
          <p:nvPr/>
        </p:nvPicPr>
        <p:blipFill>
          <a:blip r:embed="rId1"/>
          <a:srcRect/>
          <a:stretch>
            <a:fillRect/>
          </a:stretch>
        </p:blipFill>
        <p:spPr>
          <a:xfrm>
            <a:off x="371638" y="2031600"/>
            <a:ext cx="8384401" cy="2794800"/>
          </a:xfrm>
          <a:prstGeom prst="rect">
            <a:avLst/>
          </a:prstGeom>
          <a:ln w="12700">
            <a:miter lim="400000"/>
            <a:headEnd/>
            <a:tailEnd/>
          </a:ln>
        </p:spPr>
      </p:pic>
      <p:sp>
        <p:nvSpPr>
          <p:cNvPr id="436" name="Shape 436"/>
          <p:cNvSpPr>
            <a:spLocks noGrp="1"/>
          </p:cNvSpPr>
          <p:nvPr>
            <p:ph type="title"/>
          </p:nvPr>
        </p:nvSpPr>
        <p:spPr>
          <a:prstGeom prst="rect">
            <a:avLst/>
          </a:prstGeom>
        </p:spPr>
        <p:txBody>
          <a:bodyPr>
            <a:normAutofit fontScale="90000"/>
          </a:bodyPr>
          <a:lstStyle>
            <a:lvl1pPr defTabSz="767715">
              <a:defRPr sz="3530"/>
            </a:lvl1pPr>
          </a:lstStyle>
          <a:p>
            <a:r>
              <a:t>Split NNF - Background Alignment</a:t>
            </a:r>
          </a:p>
        </p:txBody>
      </p:sp>
      <p:pic>
        <p:nvPicPr>
          <p:cNvPr id="437" name="image76.png" descr="D:\computer graphics\video segmentation\video_data\Jumpcut_data\data\videoMaterial\2.01-2.08\2.06-wholeImg.png"/>
          <p:cNvPicPr>
            <a:picLocks noChangeAspect="1"/>
          </p:cNvPicPr>
          <p:nvPr/>
        </p:nvPicPr>
        <p:blipFill>
          <a:blip r:embed="rId2"/>
          <a:srcRect/>
          <a:stretch>
            <a:fillRect/>
          </a:stretch>
        </p:blipFill>
        <p:spPr>
          <a:xfrm>
            <a:off x="371638" y="2031600"/>
            <a:ext cx="8384401" cy="2794800"/>
          </a:xfrm>
          <a:prstGeom prst="rect">
            <a:avLst/>
          </a:prstGeom>
          <a:ln w="12700">
            <a:miter lim="400000"/>
            <a:headEnd/>
            <a:tailEnd/>
          </a:ln>
        </p:spPr>
      </p:pic>
      <p:pic>
        <p:nvPicPr>
          <p:cNvPr id="438" name="image77.png" descr="D:\computer graphics\video segmentation\video_data\Jumpcut_data\data\videoMaterial\2.01-2.08\2.06-sourceBG-cover.png"/>
          <p:cNvPicPr>
            <a:picLocks noChangeAspect="1"/>
          </p:cNvPicPr>
          <p:nvPr/>
        </p:nvPicPr>
        <p:blipFill>
          <a:blip r:embed="rId3"/>
          <a:srcRect/>
          <a:stretch>
            <a:fillRect/>
          </a:stretch>
        </p:blipFill>
        <p:spPr>
          <a:xfrm>
            <a:off x="371638" y="2031600"/>
            <a:ext cx="4192201" cy="2794800"/>
          </a:xfrm>
          <a:prstGeom prst="rect">
            <a:avLst/>
          </a:prstGeom>
          <a:ln w="12700">
            <a:miter lim="400000"/>
            <a:headEnd/>
            <a:tailEnd/>
          </a:ln>
        </p:spPr>
      </p:pic>
      <p:sp>
        <p:nvSpPr>
          <p:cNvPr id="6" name="Shape 382"/>
          <p:cNvSpPr/>
          <p:nvPr/>
        </p:nvSpPr>
        <p:spPr>
          <a:xfrm>
            <a:off x="1591470" y="4820173"/>
            <a:ext cx="1828402" cy="459741"/>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t>source</a:t>
            </a:r>
          </a:p>
        </p:txBody>
      </p:sp>
      <p:sp>
        <p:nvSpPr>
          <p:cNvPr id="7" name="Shape 385"/>
          <p:cNvSpPr/>
          <p:nvPr/>
        </p:nvSpPr>
        <p:spPr>
          <a:xfrm>
            <a:off x="5796136" y="4832874"/>
            <a:ext cx="1828402" cy="459741"/>
          </a:xfrm>
          <a:prstGeom prst="rect">
            <a:avLst/>
          </a:prstGeom>
          <a:noFill/>
          <a:ln w="12700" cap="flat">
            <a:noFill/>
            <a:miter lim="400000"/>
          </a:ln>
          <a:effectLst/>
        </p:spPr>
        <p:txBody>
          <a:bodyPr wrap="square" lIns="45719" tIns="45719" rIns="45719" bIns="45719" numCol="1" anchor="t">
            <a:spAutoFit/>
          </a:bodyPr>
          <a:lstStyle>
            <a:lvl1pPr algn="ctr">
              <a:defRPr sz="2400">
                <a:solidFill>
                  <a:srgbClr val="D9D9D9"/>
                </a:solidFill>
                <a:latin typeface="微软雅黑"/>
                <a:ea typeface="微软雅黑"/>
                <a:cs typeface="微软雅黑"/>
                <a:sym typeface="微软雅黑"/>
              </a:defRPr>
            </a:lvl1pPr>
          </a:lstStyle>
          <a:p>
            <a:r>
              <a:rPr dirty="0"/>
              <a:t>target</a:t>
            </a: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indefinite" fill="hold"/>
                                        <p:tgtEl>
                                          <p:spTgt spid="437"/>
                                        </p:tgtEl>
                                        <p:attrNameLst>
                                          <p:attrName>style.visibility</p:attrName>
                                        </p:attrNameLst>
                                      </p:cBhvr>
                                      <p:to>
                                        <p:strVal val="visible"/>
                                      </p:to>
                                    </p:set>
                                    <p:animEffect transition="in" filter="dissolve">
                                      <p:cBhvr>
                                        <p:cTn id="7" dur="75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2" nodeType="clickEffect">
                                  <p:stCondLst>
                                    <p:cond delay="0"/>
                                  </p:stCondLst>
                                  <p:childTnLst>
                                    <p:animEffect transition="out" filter="dissolve">
                                      <p:cBhvr>
                                        <p:cTn id="11" dur="750" fill="hold"/>
                                        <p:tgtEl>
                                          <p:spTgt spid="437"/>
                                        </p:tgtEl>
                                      </p:cBhvr>
                                    </p:animEffect>
                                    <p:set>
                                      <p:cBhvr>
                                        <p:cTn id="12" dur="indefinite" fill="hold">
                                          <p:stCondLst>
                                            <p:cond delay="749"/>
                                          </p:stCondLst>
                                        </p:cTn>
                                        <p:tgtEl>
                                          <p:spTgt spid="437"/>
                                        </p:tgtEl>
                                        <p:attrNameLst>
                                          <p:attrName>style.visibility</p:attrName>
                                        </p:attrNameLst>
                                      </p:cBhvr>
                                      <p:to>
                                        <p:strVal val="hidden"/>
                                      </p:to>
                                    </p:set>
                                  </p:childTnLst>
                                </p:cTn>
                              </p:par>
                            </p:childTnLst>
                          </p:cTn>
                        </p:par>
                        <p:par>
                          <p:cTn id="13" fill="hold">
                            <p:stCondLst>
                              <p:cond delay="1000"/>
                            </p:stCondLst>
                            <p:childTnLst>
                              <p:par>
                                <p:cTn id="14" presetID="9" presetClass="entr" presetSubtype="0" fill="hold" grpId="3" nodeType="afterEffect">
                                  <p:stCondLst>
                                    <p:cond delay="0"/>
                                  </p:stCondLst>
                                  <p:childTnLst>
                                    <p:set>
                                      <p:cBhvr>
                                        <p:cTn id="15" dur="indefinite" fill="hold"/>
                                        <p:tgtEl>
                                          <p:spTgt spid="438"/>
                                        </p:tgtEl>
                                        <p:attrNameLst>
                                          <p:attrName>style.visibility</p:attrName>
                                        </p:attrNameLst>
                                      </p:cBhvr>
                                      <p:to>
                                        <p:strVal val="visible"/>
                                      </p:to>
                                    </p:set>
                                    <p:animEffect transition="in" filter="dissolve">
                                      <p:cBhvr>
                                        <p:cTn id="16" dur="1000"/>
                                        <p:tgtEl>
                                          <p:spTgt spid="438"/>
                                        </p:tgtEl>
                                      </p:cBhvr>
                                    </p:animEffect>
                                  </p:childTnLst>
                                </p:cTn>
                              </p:par>
                            </p:childTnLst>
                          </p:cTn>
                        </p:par>
                      </p:childTnLst>
                    </p:cTn>
                  </p:par>
                  <p:par>
                    <p:cTn id="17" fill="hold">
                      <p:stCondLst>
                        <p:cond delay="indefinite"/>
                      </p:stCondLst>
                      <p:childTnLst>
                        <p:par>
                          <p:cTn id="18" fill="hold">
                            <p:stCondLst>
                              <p:cond delay="0"/>
                            </p:stCondLst>
                            <p:childTnLst>
                              <p:par>
                                <p:cTn id="19" accel="50000" decel="50000" fill="hold" nodeType="clickEffect">
                                  <p:stCondLst>
                                    <p:cond delay="0"/>
                                  </p:stCondLst>
                                  <p:childTnLst>
                                    <p:animMotion origin="layout" path="M -1.66667E-6 0 L 0.45851 0 " pathEditMode="relative" rAng="0" ptsTypes="AA">
                                      <p:cBhvr>
                                        <p:cTn id="20" dur="2000" fill="hold"/>
                                        <p:tgtEl>
                                          <p:spTgt spid="438"/>
                                        </p:tgtEl>
                                        <p:attrNameLst>
                                          <p:attrName>ppt_x</p:attrName>
                                          <p:attrName>ppt_y</p:attrName>
                                        </p:attrNameLst>
                                      </p:cBhvr>
                                      <p:rCtr x="22917" y="0"/>
                                    </p:animMotion>
                                  </p:childTnLst>
                                </p:cTn>
                              </p:par>
                            </p:childTnLst>
                          </p:cTn>
                        </p:par>
                        <p:par>
                          <p:cTn id="21" fill="hold">
                            <p:stCondLst>
                              <p:cond delay="2000"/>
                            </p:stCondLst>
                            <p:childTnLst>
                              <p:par>
                                <p:cTn id="22" presetID="9" presetClass="exit" presetSubtype="0" fill="hold" grpId="5" nodeType="afterEffect">
                                  <p:stCondLst>
                                    <p:cond delay="0"/>
                                  </p:stCondLst>
                                  <p:childTnLst>
                                    <p:animEffect transition="out" filter="dissolve">
                                      <p:cBhvr>
                                        <p:cTn id="23" dur="750" fill="hold"/>
                                        <p:tgtEl>
                                          <p:spTgt spid="438"/>
                                        </p:tgtEl>
                                      </p:cBhvr>
                                    </p:animEffect>
                                    <p:set>
                                      <p:cBhvr>
                                        <p:cTn id="24" dur="indefinite" fill="hold">
                                          <p:stCondLst>
                                            <p:cond delay="749"/>
                                          </p:stCondLst>
                                        </p:cTn>
                                        <p:tgtEl>
                                          <p:spTgt spid="4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1" animBg="1" advAuto="0"/>
      <p:bldP spid="437" grpId="2" animBg="1" advAuto="0"/>
      <p:bldP spid="438" grpId="3" animBg="1" advAuto="0"/>
      <p:bldP spid="438" grpId="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xfrm>
            <a:off x="539205" y="400307"/>
            <a:ext cx="8065590" cy="609601"/>
          </a:xfrm>
          <a:prstGeom prst="rect">
            <a:avLst/>
          </a:prstGeom>
        </p:spPr>
        <p:txBody>
          <a:bodyPr>
            <a:normAutofit fontScale="90000"/>
          </a:bodyPr>
          <a:lstStyle>
            <a:lvl1pPr defTabSz="767715">
              <a:defRPr sz="3530"/>
            </a:lvl1pPr>
          </a:lstStyle>
          <a:p>
            <a:r>
              <a:t>Video Cutout</a:t>
            </a:r>
            <a:r>
              <a:rPr lang="zh-CN">
                <a:ea typeface="宋体" charset="0"/>
              </a:rPr>
              <a:t>（视频抠图）</a:t>
            </a:r>
            <a:endParaRPr lang="zh-CN">
              <a:ea typeface="宋体" charset="0"/>
            </a:endParaRPr>
          </a:p>
        </p:txBody>
      </p:sp>
      <p:pic>
        <p:nvPicPr>
          <p:cNvPr id="4" name="1.01-tricking-result_crop.avi.wm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95250" y="1657350"/>
            <a:ext cx="8953500" cy="3543300"/>
          </a:xfrm>
          <a:prstGeom prst="rect">
            <a:avLst/>
          </a:prstGeom>
        </p:spPr>
      </p:pic>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 name="image67.png"/>
          <p:cNvPicPr>
            <a:picLocks noChangeAspect="1"/>
          </p:cNvPicPr>
          <p:nvPr/>
        </p:nvPicPr>
        <p:blipFill>
          <a:blip r:embed="rId1"/>
          <a:srcRect/>
          <a:stretch>
            <a:fillRect/>
          </a:stretch>
        </p:blipFill>
        <p:spPr>
          <a:xfrm>
            <a:off x="4564283" y="2032000"/>
            <a:ext cx="4191001" cy="2794000"/>
          </a:xfrm>
          <a:prstGeom prst="rect">
            <a:avLst/>
          </a:prstGeom>
          <a:ln w="12700">
            <a:miter lim="400000"/>
            <a:headEnd/>
            <a:tailEnd/>
          </a:ln>
        </p:spPr>
      </p:pic>
      <p:pic>
        <p:nvPicPr>
          <p:cNvPr id="442" name="image73.png"/>
          <p:cNvPicPr>
            <a:picLocks noChangeAspect="1"/>
          </p:cNvPicPr>
          <p:nvPr/>
        </p:nvPicPr>
        <p:blipFill>
          <a:blip r:embed="rId2"/>
          <a:srcRect/>
          <a:stretch>
            <a:fillRect/>
          </a:stretch>
        </p:blipFill>
        <p:spPr>
          <a:xfrm>
            <a:off x="370800" y="2032000"/>
            <a:ext cx="4191000" cy="2794000"/>
          </a:xfrm>
          <a:prstGeom prst="rect">
            <a:avLst/>
          </a:prstGeom>
          <a:ln w="12700">
            <a:miter lim="400000"/>
            <a:headEnd/>
            <a:tailEnd/>
          </a:ln>
        </p:spPr>
      </p:pic>
      <p:sp>
        <p:nvSpPr>
          <p:cNvPr id="443" name="Shape 443"/>
          <p:cNvSpPr>
            <a:spLocks noGrp="1"/>
          </p:cNvSpPr>
          <p:nvPr>
            <p:ph type="title"/>
          </p:nvPr>
        </p:nvSpPr>
        <p:spPr>
          <a:xfrm>
            <a:off x="530860" y="400685"/>
            <a:ext cx="8065770" cy="1002030"/>
          </a:xfrm>
          <a:prstGeom prst="rect">
            <a:avLst/>
          </a:prstGeom>
        </p:spPr>
        <p:txBody>
          <a:bodyPr>
            <a:normAutofit fontScale="90000"/>
          </a:bodyPr>
          <a:lstStyle>
            <a:lvl1pPr defTabSz="767715">
              <a:defRPr sz="3530"/>
            </a:lvl1pPr>
          </a:lstStyle>
          <a:p>
            <a:r>
              <a:t>Split NNF - Foreground Alignment</a:t>
            </a:r>
            <a:r>
              <a:rPr lang="zh-CN">
                <a:ea typeface="宋体" charset="0"/>
              </a:rPr>
              <a:t>（前景对齐）</a:t>
            </a:r>
            <a:endParaRPr lang="zh-CN">
              <a:ea typeface="宋体" charset="0"/>
            </a:endParaRPr>
          </a:p>
        </p:txBody>
      </p:sp>
      <p:pic>
        <p:nvPicPr>
          <p:cNvPr id="445" name="image73.png"/>
          <p:cNvPicPr>
            <a:picLocks noChangeAspect="1"/>
          </p:cNvPicPr>
          <p:nvPr/>
        </p:nvPicPr>
        <p:blipFill>
          <a:blip r:embed="rId2"/>
          <a:srcRect/>
          <a:stretch>
            <a:fillRect/>
          </a:stretch>
        </p:blipFill>
        <p:spPr>
          <a:xfrm>
            <a:off x="4636388" y="2032000"/>
            <a:ext cx="4191000" cy="2794000"/>
          </a:xfrm>
          <a:prstGeom prst="rect">
            <a:avLst/>
          </a:prstGeom>
          <a:ln w="12700">
            <a:miter lim="400000"/>
            <a:headEnd/>
            <a:tailEnd/>
          </a:ln>
        </p:spPr>
      </p:pic>
      <p:pic>
        <p:nvPicPr>
          <p:cNvPr id="446" name="image74.png" descr="D:\computer graphics\video segmentation\video_data\Jumpcut_data\data\videoMaterial\2.01-2.08\2.05-source-silhouette.png"/>
          <p:cNvPicPr>
            <a:picLocks noChangeAspect="1"/>
          </p:cNvPicPr>
          <p:nvPr/>
        </p:nvPicPr>
        <p:blipFill>
          <a:blip r:embed="rId3"/>
          <a:srcRect/>
          <a:stretch>
            <a:fillRect/>
          </a:stretch>
        </p:blipFill>
        <p:spPr>
          <a:xfrm>
            <a:off x="370800" y="2032000"/>
            <a:ext cx="4191001" cy="2794000"/>
          </a:xfrm>
          <a:prstGeom prst="rect">
            <a:avLst/>
          </a:prstGeom>
          <a:ln w="12700">
            <a:miter lim="400000"/>
            <a:headEnd/>
            <a:tailEnd/>
          </a:ln>
        </p:spPr>
      </p:pic>
      <p:sp>
        <p:nvSpPr>
          <p:cNvPr id="7" name="Shape 382"/>
          <p:cNvSpPr/>
          <p:nvPr/>
        </p:nvSpPr>
        <p:spPr>
          <a:xfrm>
            <a:off x="1591470" y="4820173"/>
            <a:ext cx="1828402" cy="459741"/>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t>source</a:t>
            </a:r>
          </a:p>
        </p:txBody>
      </p:sp>
      <p:sp>
        <p:nvSpPr>
          <p:cNvPr id="8" name="Shape 385"/>
          <p:cNvSpPr/>
          <p:nvPr/>
        </p:nvSpPr>
        <p:spPr>
          <a:xfrm>
            <a:off x="5796136" y="4832874"/>
            <a:ext cx="1828402" cy="459741"/>
          </a:xfrm>
          <a:prstGeom prst="rect">
            <a:avLst/>
          </a:prstGeom>
          <a:noFill/>
          <a:ln w="12700" cap="flat">
            <a:noFill/>
            <a:miter lim="400000"/>
          </a:ln>
          <a:effectLst/>
        </p:spPr>
        <p:txBody>
          <a:bodyPr wrap="square" lIns="45719" tIns="45719" rIns="45719" bIns="45719" numCol="1" anchor="t">
            <a:spAutoFit/>
          </a:bodyPr>
          <a:lstStyle>
            <a:lvl1pPr algn="ctr">
              <a:defRPr sz="2400">
                <a:solidFill>
                  <a:srgbClr val="D9D9D9"/>
                </a:solidFill>
                <a:latin typeface="微软雅黑"/>
                <a:ea typeface="微软雅黑"/>
                <a:cs typeface="微软雅黑"/>
                <a:sym typeface="微软雅黑"/>
              </a:defRPr>
            </a:lvl1pPr>
          </a:lstStyle>
          <a:p>
            <a:r>
              <a:rPr dirty="0"/>
              <a:t>target</a:t>
            </a: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accel="50000" decel="50000" fill="hold" nodeType="clickEffect">
                                  <p:stCondLst>
                                    <p:cond delay="0"/>
                                  </p:stCondLst>
                                  <p:childTnLst>
                                    <p:animMotion origin="layout" path="M -1.66667E-6 0 L 0.46649 0 " pathEditMode="relative" rAng="0" ptsTypes="AA">
                                      <p:cBhvr>
                                        <p:cTn id="6" dur="2000" fill="hold"/>
                                        <p:tgtEl>
                                          <p:spTgt spid="446"/>
                                        </p:tgtEl>
                                        <p:attrNameLst>
                                          <p:attrName>ppt_x</p:attrName>
                                          <p:attrName>ppt_y</p:attrName>
                                        </p:attrNameLst>
                                      </p:cBhvr>
                                      <p:rCtr x="23316" y="0"/>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3" nodeType="clickEffect">
                                  <p:stCondLst>
                                    <p:cond delay="0"/>
                                  </p:stCondLst>
                                  <p:childTnLst>
                                    <p:set>
                                      <p:cBhvr>
                                        <p:cTn id="10" dur="indefinite" fill="hold"/>
                                        <p:tgtEl>
                                          <p:spTgt spid="445"/>
                                        </p:tgtEl>
                                        <p:attrNameLst>
                                          <p:attrName>style.visibility</p:attrName>
                                        </p:attrNameLst>
                                      </p:cBhvr>
                                      <p:to>
                                        <p:strVal val="visible"/>
                                      </p:to>
                                    </p:set>
                                    <p:animEffect transition="in" filter="dissolve">
                                      <p:cBhvr>
                                        <p:cTn id="11" dur="1000"/>
                                        <p:tgtEl>
                                          <p:spTgt spid="445"/>
                                        </p:tgtEl>
                                      </p:cBhvr>
                                    </p:animEffect>
                                  </p:childTnLst>
                                </p:cTn>
                              </p:par>
                            </p:childTnLst>
                          </p:cTn>
                        </p:par>
                        <p:par>
                          <p:cTn id="12" fill="hold">
                            <p:stCondLst>
                              <p:cond delay="1000"/>
                            </p:stCondLst>
                            <p:childTnLst>
                              <p:par>
                                <p:cTn id="13" presetID="9" presetClass="exit" presetSubtype="0" fill="hold" grpId="4" nodeType="afterEffect">
                                  <p:stCondLst>
                                    <p:cond delay="0"/>
                                  </p:stCondLst>
                                  <p:childTnLst>
                                    <p:animEffect transition="out" filter="dissolve">
                                      <p:cBhvr>
                                        <p:cTn id="14" dur="1000" fill="hold"/>
                                        <p:tgtEl>
                                          <p:spTgt spid="445"/>
                                        </p:tgtEl>
                                      </p:cBhvr>
                                    </p:animEffect>
                                    <p:set>
                                      <p:cBhvr>
                                        <p:cTn id="15" dur="indefinite" fill="hold">
                                          <p:stCondLst>
                                            <p:cond delay="999"/>
                                          </p:stCondLst>
                                        </p:cTn>
                                        <p:tgtEl>
                                          <p:spTgt spid="4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3" animBg="1" advAuto="0"/>
      <p:bldP spid="445" grpId="4"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420"/>
          <p:cNvSpPr>
            <a:spLocks noGrp="1"/>
          </p:cNvSpPr>
          <p:nvPr>
            <p:ph type="title"/>
          </p:nvPr>
        </p:nvSpPr>
        <p:spPr>
          <a:xfrm>
            <a:off x="530860" y="401320"/>
            <a:ext cx="8065770" cy="845185"/>
          </a:xfrm>
          <a:prstGeom prst="rect">
            <a:avLst/>
          </a:prstGeom>
        </p:spPr>
        <p:txBody>
          <a:bodyPr>
            <a:normAutofit fontScale="90000"/>
          </a:bodyPr>
          <a:lstStyle>
            <a:lvl1pPr defTabSz="767715">
              <a:defRPr sz="3530"/>
            </a:lvl1pPr>
          </a:lstStyle>
          <a:p>
            <a:r>
              <a:rPr lang="en-US" dirty="0" smtClean="0"/>
              <a:t>Nearest Neighbor Field - Initialization</a:t>
            </a:r>
            <a:r>
              <a:rPr lang="zh-CN" altLang="en-US" dirty="0" smtClean="0">
                <a:ea typeface="宋体" charset="0"/>
              </a:rPr>
              <a:t>（最近邻域-初始化）</a:t>
            </a:r>
            <a:endParaRPr lang="zh-CN" altLang="en-US" dirty="0" smtClean="0">
              <a:ea typeface="宋体" charset="0"/>
            </a:endParaRPr>
          </a:p>
        </p:txBody>
      </p:sp>
      <p:grpSp>
        <p:nvGrpSpPr>
          <p:cNvPr id="16" name="组合 15"/>
          <p:cNvGrpSpPr/>
          <p:nvPr/>
        </p:nvGrpSpPr>
        <p:grpSpPr>
          <a:xfrm>
            <a:off x="5386716" y="1412776"/>
            <a:ext cx="2196198" cy="4628667"/>
            <a:chOff x="5242654" y="1540013"/>
            <a:chExt cx="2340260" cy="4932289"/>
          </a:xfrm>
        </p:grpSpPr>
        <p:sp>
          <p:nvSpPr>
            <p:cNvPr id="91" name="矩形 90"/>
            <p:cNvSpPr/>
            <p:nvPr/>
          </p:nvSpPr>
          <p:spPr bwMode="auto">
            <a:xfrm>
              <a:off x="5242654" y="1540013"/>
              <a:ext cx="2340260" cy="2340260"/>
            </a:xfrm>
            <a:prstGeom prst="rect">
              <a:avLst/>
            </a:prstGeom>
            <a:solidFill>
              <a:schemeClr val="bg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2" name="矩形 91"/>
            <p:cNvSpPr/>
            <p:nvPr/>
          </p:nvSpPr>
          <p:spPr bwMode="auto">
            <a:xfrm>
              <a:off x="6437583" y="2320717"/>
              <a:ext cx="457877" cy="457877"/>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3" name="矩形 92"/>
            <p:cNvSpPr/>
            <p:nvPr/>
          </p:nvSpPr>
          <p:spPr bwMode="auto">
            <a:xfrm>
              <a:off x="6565280" y="2195148"/>
              <a:ext cx="457877" cy="457877"/>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4" name="矩形 93"/>
            <p:cNvSpPr/>
            <p:nvPr/>
          </p:nvSpPr>
          <p:spPr bwMode="auto">
            <a:xfrm>
              <a:off x="6565410" y="2313813"/>
              <a:ext cx="457877" cy="4578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5" name="矩形 94"/>
            <p:cNvSpPr/>
            <p:nvPr/>
          </p:nvSpPr>
          <p:spPr bwMode="auto">
            <a:xfrm>
              <a:off x="5242654" y="4132042"/>
              <a:ext cx="2340260" cy="2340260"/>
            </a:xfrm>
            <a:prstGeom prst="rect">
              <a:avLst/>
            </a:prstGeom>
            <a:solidFill>
              <a:schemeClr val="bg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6" name="矩形 95"/>
            <p:cNvSpPr/>
            <p:nvPr/>
          </p:nvSpPr>
          <p:spPr bwMode="auto">
            <a:xfrm>
              <a:off x="6437583" y="4912746"/>
              <a:ext cx="457877" cy="457877"/>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7" name="矩形 96"/>
            <p:cNvSpPr/>
            <p:nvPr/>
          </p:nvSpPr>
          <p:spPr bwMode="auto">
            <a:xfrm>
              <a:off x="6565280" y="4787177"/>
              <a:ext cx="457877" cy="457877"/>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8" name="矩形 97"/>
            <p:cNvSpPr/>
            <p:nvPr/>
          </p:nvSpPr>
          <p:spPr bwMode="auto">
            <a:xfrm>
              <a:off x="6565410" y="4905842"/>
              <a:ext cx="457877" cy="4578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99" name="任意多边形 98"/>
            <p:cNvSpPr/>
            <p:nvPr/>
          </p:nvSpPr>
          <p:spPr>
            <a:xfrm rot="11167794" flipH="1">
              <a:off x="6655876" y="2871640"/>
              <a:ext cx="241126" cy="1829114"/>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 name="connsiteX0-97" fmla="*/ 92306 w 360534"/>
                <a:gd name="connsiteY0-98" fmla="*/ 498505 h 498505"/>
                <a:gd name="connsiteX1-99" fmla="*/ 28623 w 360534"/>
                <a:gd name="connsiteY1-100" fmla="*/ 121335 h 498505"/>
                <a:gd name="connsiteX2-101" fmla="*/ 360534 w 360534"/>
                <a:gd name="connsiteY2-102" fmla="*/ 0 h 498505"/>
                <a:gd name="connsiteX0-103" fmla="*/ 111403 w 379631"/>
                <a:gd name="connsiteY0-104" fmla="*/ 498505 h 498505"/>
                <a:gd name="connsiteX1-105" fmla="*/ 21035 w 379631"/>
                <a:gd name="connsiteY1-106" fmla="*/ 187246 h 498505"/>
                <a:gd name="connsiteX2-107" fmla="*/ 379631 w 379631"/>
                <a:gd name="connsiteY2-108" fmla="*/ 0 h 498505"/>
              </a:gdLst>
              <a:ahLst/>
              <a:cxnLst>
                <a:cxn ang="0">
                  <a:pos x="connsiteX0-103" y="connsiteY0-104"/>
                </a:cxn>
                <a:cxn ang="0">
                  <a:pos x="connsiteX1-105" y="connsiteY1-106"/>
                </a:cxn>
                <a:cxn ang="0">
                  <a:pos x="connsiteX2-107" y="connsiteY2-108"/>
                </a:cxn>
              </a:cxnLst>
              <a:rect l="l" t="t" r="r" b="b"/>
              <a:pathLst>
                <a:path w="379631" h="498505">
                  <a:moveTo>
                    <a:pt x="111403" y="498505"/>
                  </a:moveTo>
                  <a:cubicBezTo>
                    <a:pt x="1261" y="410139"/>
                    <a:pt x="-23670" y="270330"/>
                    <a:pt x="21035" y="187246"/>
                  </a:cubicBezTo>
                  <a:cubicBezTo>
                    <a:pt x="65740" y="104162"/>
                    <a:pt x="231079" y="40325"/>
                    <a:pt x="379631" y="0"/>
                  </a:cubicBezTo>
                </a:path>
              </a:pathLst>
            </a:custGeom>
            <a:ln w="28575">
              <a:solidFill>
                <a:srgbClr val="FF0000"/>
              </a:solidFill>
              <a:headEnd w="lg" len="lg"/>
              <a:tailEnd type="arrow" w="lg" len="lg"/>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p:sp>
          <p:nvSpPr>
            <p:cNvPr id="100" name="任意多边形 99"/>
            <p:cNvSpPr/>
            <p:nvPr/>
          </p:nvSpPr>
          <p:spPr>
            <a:xfrm rot="11406519" flipH="1">
              <a:off x="5867940" y="2651543"/>
              <a:ext cx="714919" cy="2550567"/>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 name="connsiteX0-97" fmla="*/ 92306 w 360534"/>
                <a:gd name="connsiteY0-98" fmla="*/ 498505 h 498505"/>
                <a:gd name="connsiteX1-99" fmla="*/ 28623 w 360534"/>
                <a:gd name="connsiteY1-100" fmla="*/ 121335 h 498505"/>
                <a:gd name="connsiteX2-101" fmla="*/ 360534 w 360534"/>
                <a:gd name="connsiteY2-102" fmla="*/ 0 h 498505"/>
                <a:gd name="connsiteX0-103" fmla="*/ 111403 w 379631"/>
                <a:gd name="connsiteY0-104" fmla="*/ 498505 h 498505"/>
                <a:gd name="connsiteX1-105" fmla="*/ 21035 w 379631"/>
                <a:gd name="connsiteY1-106" fmla="*/ 187246 h 498505"/>
                <a:gd name="connsiteX2-107" fmla="*/ 379631 w 379631"/>
                <a:gd name="connsiteY2-108" fmla="*/ 0 h 498505"/>
              </a:gdLst>
              <a:ahLst/>
              <a:cxnLst>
                <a:cxn ang="0">
                  <a:pos x="connsiteX0-103" y="connsiteY0-104"/>
                </a:cxn>
                <a:cxn ang="0">
                  <a:pos x="connsiteX1-105" y="connsiteY1-106"/>
                </a:cxn>
                <a:cxn ang="0">
                  <a:pos x="connsiteX2-107" y="connsiteY2-108"/>
                </a:cxn>
              </a:cxnLst>
              <a:rect l="l" t="t" r="r" b="b"/>
              <a:pathLst>
                <a:path w="379631" h="498505">
                  <a:moveTo>
                    <a:pt x="111403" y="498505"/>
                  </a:moveTo>
                  <a:cubicBezTo>
                    <a:pt x="1261" y="410139"/>
                    <a:pt x="-23670" y="270330"/>
                    <a:pt x="21035" y="187246"/>
                  </a:cubicBezTo>
                  <a:cubicBezTo>
                    <a:pt x="65740" y="104162"/>
                    <a:pt x="231079" y="40325"/>
                    <a:pt x="379631" y="0"/>
                  </a:cubicBezTo>
                </a:path>
              </a:pathLst>
            </a:custGeom>
            <a:ln w="28575">
              <a:solidFill>
                <a:srgbClr val="FFBD04"/>
              </a:solidFill>
              <a:headEnd w="lg" len="lg"/>
              <a:tailEnd type="arrow" w="lg" len="lg"/>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p:sp>
          <p:nvSpPr>
            <p:cNvPr id="101" name="任意多边形 100"/>
            <p:cNvSpPr/>
            <p:nvPr/>
          </p:nvSpPr>
          <p:spPr>
            <a:xfrm rot="10438920">
              <a:off x="6974739" y="2405929"/>
              <a:ext cx="530489" cy="2584806"/>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Lst>
              <a:ahLst/>
              <a:cxnLst>
                <a:cxn ang="0">
                  <a:pos x="connsiteX0-91" y="connsiteY0-92"/>
                </a:cxn>
                <a:cxn ang="0">
                  <a:pos x="connsiteX1-93" y="connsiteY1-94"/>
                </a:cxn>
                <a:cxn ang="0">
                  <a:pos x="connsiteX2-95" y="connsiteY2-96"/>
                </a:cxn>
              </a:cxnLst>
              <a:rect l="l" t="t" r="r" b="b"/>
              <a:pathLst>
                <a:path w="398052" h="498505">
                  <a:moveTo>
                    <a:pt x="129824" y="498505"/>
                  </a:moveTo>
                  <a:cubicBezTo>
                    <a:pt x="19682" y="410139"/>
                    <a:pt x="-28036" y="320235"/>
                    <a:pt x="16669" y="237151"/>
                  </a:cubicBezTo>
                  <a:cubicBezTo>
                    <a:pt x="61374" y="154067"/>
                    <a:pt x="249500" y="40325"/>
                    <a:pt x="398052" y="0"/>
                  </a:cubicBezTo>
                </a:path>
              </a:pathLst>
            </a:custGeom>
            <a:ln w="28575">
              <a:solidFill>
                <a:srgbClr val="005CAF"/>
              </a:solidFill>
              <a:headEnd w="lg" len="lg"/>
              <a:tailEnd type="arrow" w="lg" len="lg"/>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p:grpSp>
      <p:grpSp>
        <p:nvGrpSpPr>
          <p:cNvPr id="15" name="组合 14"/>
          <p:cNvGrpSpPr/>
          <p:nvPr/>
        </p:nvGrpSpPr>
        <p:grpSpPr>
          <a:xfrm>
            <a:off x="1691680" y="1412776"/>
            <a:ext cx="2196198" cy="4628667"/>
            <a:chOff x="1547618" y="1540013"/>
            <a:chExt cx="2340260" cy="4932289"/>
          </a:xfrm>
        </p:grpSpPr>
        <p:sp>
          <p:nvSpPr>
            <p:cNvPr id="103" name="矩形 102"/>
            <p:cNvSpPr/>
            <p:nvPr/>
          </p:nvSpPr>
          <p:spPr bwMode="auto">
            <a:xfrm>
              <a:off x="1547618" y="1540013"/>
              <a:ext cx="2340260" cy="2340260"/>
            </a:xfrm>
            <a:prstGeom prst="rect">
              <a:avLst/>
            </a:prstGeom>
            <a:solidFill>
              <a:schemeClr val="bg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04" name="矩形 103"/>
            <p:cNvSpPr/>
            <p:nvPr/>
          </p:nvSpPr>
          <p:spPr bwMode="auto">
            <a:xfrm>
              <a:off x="1547618" y="4132042"/>
              <a:ext cx="2340260" cy="2340260"/>
            </a:xfrm>
            <a:prstGeom prst="rect">
              <a:avLst/>
            </a:prstGeom>
            <a:solidFill>
              <a:schemeClr val="bg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05" name="矩形 104"/>
            <p:cNvSpPr/>
            <p:nvPr/>
          </p:nvSpPr>
          <p:spPr bwMode="auto">
            <a:xfrm>
              <a:off x="2742547" y="2320717"/>
              <a:ext cx="457877" cy="457877"/>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06" name="矩形 105"/>
            <p:cNvSpPr/>
            <p:nvPr/>
          </p:nvSpPr>
          <p:spPr bwMode="auto">
            <a:xfrm>
              <a:off x="2870244" y="2195148"/>
              <a:ext cx="457877" cy="457877"/>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07" name="矩形 106"/>
            <p:cNvSpPr/>
            <p:nvPr/>
          </p:nvSpPr>
          <p:spPr bwMode="auto">
            <a:xfrm>
              <a:off x="2870374" y="2313813"/>
              <a:ext cx="457877" cy="4578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08" name="矩形 107"/>
            <p:cNvSpPr/>
            <p:nvPr/>
          </p:nvSpPr>
          <p:spPr bwMode="auto">
            <a:xfrm>
              <a:off x="1852869" y="5355654"/>
              <a:ext cx="457877" cy="457877"/>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09" name="矩形 108"/>
            <p:cNvSpPr/>
            <p:nvPr/>
          </p:nvSpPr>
          <p:spPr bwMode="auto">
            <a:xfrm>
              <a:off x="3237350" y="4745152"/>
              <a:ext cx="457877" cy="457877"/>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10" name="矩形 109"/>
            <p:cNvSpPr/>
            <p:nvPr/>
          </p:nvSpPr>
          <p:spPr bwMode="auto">
            <a:xfrm>
              <a:off x="2768623" y="5711781"/>
              <a:ext cx="457877" cy="4578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11" name="任意多边形 110"/>
            <p:cNvSpPr/>
            <p:nvPr/>
          </p:nvSpPr>
          <p:spPr>
            <a:xfrm rot="11855939" flipH="1">
              <a:off x="2052272" y="2547321"/>
              <a:ext cx="440638" cy="2651134"/>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Lst>
              <a:ahLst/>
              <a:cxnLst>
                <a:cxn ang="0">
                  <a:pos x="connsiteX0-91" y="connsiteY0-92"/>
                </a:cxn>
                <a:cxn ang="0">
                  <a:pos x="connsiteX1-93" y="connsiteY1-94"/>
                </a:cxn>
                <a:cxn ang="0">
                  <a:pos x="connsiteX2-95" y="connsiteY2-96"/>
                </a:cxn>
              </a:cxnLst>
              <a:rect l="l" t="t" r="r" b="b"/>
              <a:pathLst>
                <a:path w="398052" h="498505">
                  <a:moveTo>
                    <a:pt x="129824" y="498505"/>
                  </a:moveTo>
                  <a:cubicBezTo>
                    <a:pt x="19682" y="410139"/>
                    <a:pt x="-28036" y="320235"/>
                    <a:pt x="16669" y="237151"/>
                  </a:cubicBezTo>
                  <a:cubicBezTo>
                    <a:pt x="61374" y="154067"/>
                    <a:pt x="249500" y="40325"/>
                    <a:pt x="398052" y="0"/>
                  </a:cubicBezTo>
                </a:path>
              </a:pathLst>
            </a:custGeom>
            <a:ln w="28575">
              <a:solidFill>
                <a:srgbClr val="FFBD04"/>
              </a:solidFill>
              <a:headEnd w="lg" len="lg"/>
              <a:tailEnd type="arrow" w="lg" len="lg"/>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p:sp>
          <p:nvSpPr>
            <p:cNvPr id="112" name="任意多边形 111"/>
            <p:cNvSpPr/>
            <p:nvPr/>
          </p:nvSpPr>
          <p:spPr>
            <a:xfrm rot="10271137">
              <a:off x="3300245" y="2438166"/>
              <a:ext cx="400440" cy="2136291"/>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Lst>
              <a:ahLst/>
              <a:cxnLst>
                <a:cxn ang="0">
                  <a:pos x="connsiteX0-91" y="connsiteY0-92"/>
                </a:cxn>
                <a:cxn ang="0">
                  <a:pos x="connsiteX1-93" y="connsiteY1-94"/>
                </a:cxn>
                <a:cxn ang="0">
                  <a:pos x="connsiteX2-95" y="connsiteY2-96"/>
                </a:cxn>
              </a:cxnLst>
              <a:rect l="l" t="t" r="r" b="b"/>
              <a:pathLst>
                <a:path w="398052" h="498505">
                  <a:moveTo>
                    <a:pt x="129824" y="498505"/>
                  </a:moveTo>
                  <a:cubicBezTo>
                    <a:pt x="19682" y="410139"/>
                    <a:pt x="-28036" y="320235"/>
                    <a:pt x="16669" y="237151"/>
                  </a:cubicBezTo>
                  <a:cubicBezTo>
                    <a:pt x="61374" y="154067"/>
                    <a:pt x="249500" y="40325"/>
                    <a:pt x="398052" y="0"/>
                  </a:cubicBezTo>
                </a:path>
              </a:pathLst>
            </a:custGeom>
            <a:ln w="28575">
              <a:solidFill>
                <a:srgbClr val="005CAF"/>
              </a:solidFill>
              <a:headEnd w="lg" len="lg"/>
              <a:tailEnd type="arrow" w="lg" len="lg"/>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p:sp>
          <p:nvSpPr>
            <p:cNvPr id="113" name="任意多边形 112"/>
            <p:cNvSpPr/>
            <p:nvPr/>
          </p:nvSpPr>
          <p:spPr>
            <a:xfrm rot="11355641" flipH="1">
              <a:off x="2628415" y="2905578"/>
              <a:ext cx="613495" cy="2582310"/>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 name="connsiteX0-97" fmla="*/ 92306 w 360534"/>
                <a:gd name="connsiteY0-98" fmla="*/ 498505 h 498505"/>
                <a:gd name="connsiteX1-99" fmla="*/ 28623 w 360534"/>
                <a:gd name="connsiteY1-100" fmla="*/ 121335 h 498505"/>
                <a:gd name="connsiteX2-101" fmla="*/ 360534 w 360534"/>
                <a:gd name="connsiteY2-102" fmla="*/ 0 h 498505"/>
              </a:gdLst>
              <a:ahLst/>
              <a:cxnLst>
                <a:cxn ang="0">
                  <a:pos x="connsiteX0-97" y="connsiteY0-98"/>
                </a:cxn>
                <a:cxn ang="0">
                  <a:pos x="connsiteX1-99" y="connsiteY1-100"/>
                </a:cxn>
                <a:cxn ang="0">
                  <a:pos x="connsiteX2-101" y="connsiteY2-102"/>
                </a:cxn>
              </a:cxnLst>
              <a:rect l="l" t="t" r="r" b="b"/>
              <a:pathLst>
                <a:path w="360534" h="498505">
                  <a:moveTo>
                    <a:pt x="92306" y="498505"/>
                  </a:moveTo>
                  <a:cubicBezTo>
                    <a:pt x="-17836" y="410139"/>
                    <a:pt x="-16082" y="204419"/>
                    <a:pt x="28623" y="121335"/>
                  </a:cubicBezTo>
                  <a:cubicBezTo>
                    <a:pt x="73328" y="38251"/>
                    <a:pt x="211982" y="40325"/>
                    <a:pt x="360534" y="0"/>
                  </a:cubicBezTo>
                </a:path>
              </a:pathLst>
            </a:custGeom>
            <a:ln w="28575">
              <a:solidFill>
                <a:srgbClr val="FF0000"/>
              </a:solidFill>
              <a:headEnd w="lg" len="lg"/>
              <a:tailEnd type="arrow" w="lg" len="lg"/>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p:grpSp>
      <p:sp>
        <p:nvSpPr>
          <p:cNvPr id="27" name="Shape 382"/>
          <p:cNvSpPr/>
          <p:nvPr/>
        </p:nvSpPr>
        <p:spPr>
          <a:xfrm>
            <a:off x="1879502" y="6093296"/>
            <a:ext cx="1828402" cy="459741"/>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rPr lang="en-US" dirty="0" smtClean="0"/>
              <a:t>Random</a:t>
            </a:r>
            <a:endParaRPr dirty="0"/>
          </a:p>
        </p:txBody>
      </p:sp>
      <p:sp>
        <p:nvSpPr>
          <p:cNvPr id="28" name="Shape 382"/>
          <p:cNvSpPr/>
          <p:nvPr/>
        </p:nvSpPr>
        <p:spPr>
          <a:xfrm>
            <a:off x="5570614" y="6093296"/>
            <a:ext cx="1828402" cy="461665"/>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rPr lang="en-US" dirty="0" smtClean="0"/>
              <a:t>Identity</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420"/>
          <p:cNvSpPr>
            <a:spLocks noGrp="1"/>
          </p:cNvSpPr>
          <p:nvPr>
            <p:ph type="title"/>
          </p:nvPr>
        </p:nvSpPr>
        <p:spPr>
          <a:xfrm>
            <a:off x="530860" y="401320"/>
            <a:ext cx="8065770" cy="988695"/>
          </a:xfrm>
          <a:prstGeom prst="rect">
            <a:avLst/>
          </a:prstGeom>
        </p:spPr>
        <p:txBody>
          <a:bodyPr>
            <a:normAutofit fontScale="90000"/>
          </a:bodyPr>
          <a:lstStyle>
            <a:lvl1pPr defTabSz="767715">
              <a:defRPr sz="3530"/>
            </a:lvl1pPr>
          </a:lstStyle>
          <a:p>
            <a:r>
              <a:rPr lang="en-US" altLang="zh-CN" dirty="0"/>
              <a:t>Nearest Neighbor Field </a:t>
            </a:r>
            <a:r>
              <a:rPr lang="en-US" altLang="zh-CN" dirty="0" smtClean="0"/>
              <a:t>– Random Search</a:t>
            </a:r>
            <a:br>
              <a:rPr lang="en-US" altLang="zh-CN" dirty="0" smtClean="0"/>
            </a:br>
            <a:r>
              <a:rPr lang="zh-CN" altLang="en-US" dirty="0" smtClean="0">
                <a:ea typeface="宋体" charset="0"/>
              </a:rPr>
              <a:t>（最近邻域随机搜索）</a:t>
            </a:r>
            <a:endParaRPr lang="zh-CN" altLang="en-US" dirty="0" smtClean="0">
              <a:ea typeface="宋体" charset="0"/>
            </a:endParaRPr>
          </a:p>
        </p:txBody>
      </p:sp>
      <p:grpSp>
        <p:nvGrpSpPr>
          <p:cNvPr id="2" name="组合 1"/>
          <p:cNvGrpSpPr/>
          <p:nvPr/>
        </p:nvGrpSpPr>
        <p:grpSpPr>
          <a:xfrm>
            <a:off x="1691878" y="1412776"/>
            <a:ext cx="2196000" cy="4629600"/>
            <a:chOff x="1547618" y="1540302"/>
            <a:chExt cx="2340000" cy="4932000"/>
          </a:xfrm>
        </p:grpSpPr>
        <p:sp>
          <p:nvSpPr>
            <p:cNvPr id="28" name="矩形 27"/>
            <p:cNvSpPr/>
            <p:nvPr/>
          </p:nvSpPr>
          <p:spPr bwMode="auto">
            <a:xfrm>
              <a:off x="1547618" y="1540302"/>
              <a:ext cx="2340000" cy="2340123"/>
            </a:xfrm>
            <a:prstGeom prst="rect">
              <a:avLst/>
            </a:prstGeom>
            <a:solidFill>
              <a:schemeClr val="bg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31" name="矩形 30"/>
            <p:cNvSpPr/>
            <p:nvPr/>
          </p:nvSpPr>
          <p:spPr bwMode="auto">
            <a:xfrm>
              <a:off x="2870097" y="2195399"/>
              <a:ext cx="457826" cy="457850"/>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42" name="矩形 41"/>
            <p:cNvSpPr/>
            <p:nvPr/>
          </p:nvSpPr>
          <p:spPr bwMode="auto">
            <a:xfrm>
              <a:off x="1547618" y="4132179"/>
              <a:ext cx="2340000" cy="2340123"/>
            </a:xfrm>
            <a:prstGeom prst="rect">
              <a:avLst/>
            </a:prstGeom>
            <a:solidFill>
              <a:schemeClr val="bg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45" name="矩形 44"/>
            <p:cNvSpPr/>
            <p:nvPr/>
          </p:nvSpPr>
          <p:spPr bwMode="auto">
            <a:xfrm>
              <a:off x="1852835" y="5457464"/>
              <a:ext cx="457826" cy="457850"/>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46" name="矩形 45"/>
            <p:cNvSpPr/>
            <p:nvPr/>
          </p:nvSpPr>
          <p:spPr bwMode="auto">
            <a:xfrm>
              <a:off x="1565618" y="4151155"/>
              <a:ext cx="2304000" cy="2304000"/>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23" name="任意多边形 22"/>
            <p:cNvSpPr/>
            <p:nvPr/>
          </p:nvSpPr>
          <p:spPr>
            <a:xfrm rot="9940435">
              <a:off x="2067065" y="2906505"/>
              <a:ext cx="1377097" cy="2625185"/>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 name="connsiteX0-97" fmla="*/ 80332 w 348560"/>
                <a:gd name="connsiteY0-98" fmla="*/ 498505 h 498505"/>
                <a:gd name="connsiteX1-99" fmla="*/ 36422 w 348560"/>
                <a:gd name="connsiteY1-100" fmla="*/ 175297 h 498505"/>
                <a:gd name="connsiteX2-101" fmla="*/ 348560 w 348560"/>
                <a:gd name="connsiteY2-102" fmla="*/ 0 h 498505"/>
                <a:gd name="connsiteX0-103" fmla="*/ 48286 w 316514"/>
                <a:gd name="connsiteY0-104" fmla="*/ 498505 h 498505"/>
                <a:gd name="connsiteX1-105" fmla="*/ 89443 w 316514"/>
                <a:gd name="connsiteY1-106" fmla="*/ 192789 h 498505"/>
                <a:gd name="connsiteX2-107" fmla="*/ 316514 w 316514"/>
                <a:gd name="connsiteY2-108" fmla="*/ 0 h 498505"/>
                <a:gd name="connsiteX0-109" fmla="*/ 22733 w 290961"/>
                <a:gd name="connsiteY0-110" fmla="*/ 498505 h 498505"/>
                <a:gd name="connsiteX1-111" fmla="*/ 63890 w 290961"/>
                <a:gd name="connsiteY1-112" fmla="*/ 192789 h 498505"/>
                <a:gd name="connsiteX2-113" fmla="*/ 290961 w 290961"/>
                <a:gd name="connsiteY2-114" fmla="*/ 0 h 498505"/>
                <a:gd name="connsiteX0-115" fmla="*/ 6770 w 274998"/>
                <a:gd name="connsiteY0-116" fmla="*/ 498505 h 498505"/>
                <a:gd name="connsiteX1-117" fmla="*/ 47927 w 274998"/>
                <a:gd name="connsiteY1-118" fmla="*/ 192789 h 498505"/>
                <a:gd name="connsiteX2-119" fmla="*/ 274998 w 274998"/>
                <a:gd name="connsiteY2-120" fmla="*/ 0 h 498505"/>
                <a:gd name="connsiteX0-121" fmla="*/ 8707 w 337045"/>
                <a:gd name="connsiteY0-122" fmla="*/ 501427 h 501427"/>
                <a:gd name="connsiteX1-123" fmla="*/ 49864 w 337045"/>
                <a:gd name="connsiteY1-124" fmla="*/ 195711 h 501427"/>
                <a:gd name="connsiteX2-125" fmla="*/ 337045 w 337045"/>
                <a:gd name="connsiteY2-126" fmla="*/ 0 h 501427"/>
                <a:gd name="connsiteX0-127" fmla="*/ 3827 w 332165"/>
                <a:gd name="connsiteY0-128" fmla="*/ 501427 h 501427"/>
                <a:gd name="connsiteX1-129" fmla="*/ 79676 w 332165"/>
                <a:gd name="connsiteY1-130" fmla="*/ 197175 h 501427"/>
                <a:gd name="connsiteX2-131" fmla="*/ 332165 w 332165"/>
                <a:gd name="connsiteY2-132" fmla="*/ 0 h 501427"/>
                <a:gd name="connsiteX0-133" fmla="*/ 0 w 328338"/>
                <a:gd name="connsiteY0-134" fmla="*/ 501427 h 501427"/>
                <a:gd name="connsiteX1-135" fmla="*/ 75849 w 328338"/>
                <a:gd name="connsiteY1-136" fmla="*/ 197175 h 501427"/>
                <a:gd name="connsiteX2-137" fmla="*/ 328338 w 328338"/>
                <a:gd name="connsiteY2-138" fmla="*/ 0 h 501427"/>
                <a:gd name="connsiteX0-139" fmla="*/ 0 w 328338"/>
                <a:gd name="connsiteY0-140" fmla="*/ 501427 h 501427"/>
                <a:gd name="connsiteX1-141" fmla="*/ 75849 w 328338"/>
                <a:gd name="connsiteY1-142" fmla="*/ 197175 h 501427"/>
                <a:gd name="connsiteX2-143" fmla="*/ 328338 w 328338"/>
                <a:gd name="connsiteY2-144" fmla="*/ 0 h 501427"/>
              </a:gdLst>
              <a:ahLst/>
              <a:cxnLst>
                <a:cxn ang="0">
                  <a:pos x="connsiteX0-139" y="connsiteY0-140"/>
                </a:cxn>
                <a:cxn ang="0">
                  <a:pos x="connsiteX1-141" y="connsiteY1-142"/>
                </a:cxn>
                <a:cxn ang="0">
                  <a:pos x="connsiteX2-143" y="connsiteY2-144"/>
                </a:cxn>
              </a:cxnLst>
              <a:rect l="l" t="t" r="r" b="b"/>
              <a:pathLst>
                <a:path w="328338" h="501427">
                  <a:moveTo>
                    <a:pt x="0" y="501427"/>
                  </a:moveTo>
                  <a:cubicBezTo>
                    <a:pt x="5766" y="400391"/>
                    <a:pt x="21126" y="280746"/>
                    <a:pt x="75849" y="197175"/>
                  </a:cubicBezTo>
                  <a:cubicBezTo>
                    <a:pt x="130572" y="113604"/>
                    <a:pt x="187321" y="68155"/>
                    <a:pt x="328338" y="0"/>
                  </a:cubicBezTo>
                </a:path>
              </a:pathLst>
            </a:custGeom>
            <a:ln w="28575">
              <a:solidFill>
                <a:srgbClr val="005CAF"/>
              </a:solidFill>
              <a:headEnd w="lg" len="lg"/>
              <a:tailEnd type="arrow" w="lg" len="lg"/>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p:grpSp>
      <p:grpSp>
        <p:nvGrpSpPr>
          <p:cNvPr id="3" name="组合 2"/>
          <p:cNvGrpSpPr/>
          <p:nvPr/>
        </p:nvGrpSpPr>
        <p:grpSpPr>
          <a:xfrm>
            <a:off x="5386914" y="1412776"/>
            <a:ext cx="2196000" cy="4629600"/>
            <a:chOff x="5242654" y="1540303"/>
            <a:chExt cx="2340002" cy="4931997"/>
          </a:xfrm>
        </p:grpSpPr>
        <p:sp>
          <p:nvSpPr>
            <p:cNvPr id="51" name="矩形 50"/>
            <p:cNvSpPr/>
            <p:nvPr/>
          </p:nvSpPr>
          <p:spPr bwMode="auto">
            <a:xfrm>
              <a:off x="5242655" y="1540303"/>
              <a:ext cx="2340001" cy="2340124"/>
            </a:xfrm>
            <a:prstGeom prst="rect">
              <a:avLst/>
            </a:prstGeom>
            <a:solidFill>
              <a:schemeClr val="bg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53" name="矩形 52"/>
            <p:cNvSpPr/>
            <p:nvPr/>
          </p:nvSpPr>
          <p:spPr bwMode="auto">
            <a:xfrm>
              <a:off x="6565134" y="2195399"/>
              <a:ext cx="457826" cy="457849"/>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54" name="矩形 53"/>
            <p:cNvSpPr/>
            <p:nvPr/>
          </p:nvSpPr>
          <p:spPr bwMode="auto">
            <a:xfrm>
              <a:off x="5242654" y="4132178"/>
              <a:ext cx="2339999" cy="2340122"/>
            </a:xfrm>
            <a:prstGeom prst="rect">
              <a:avLst/>
            </a:prstGeom>
            <a:solidFill>
              <a:schemeClr val="bg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55" name="矩形 54"/>
            <p:cNvSpPr/>
            <p:nvPr/>
          </p:nvSpPr>
          <p:spPr bwMode="auto">
            <a:xfrm>
              <a:off x="6356424" y="5011506"/>
              <a:ext cx="457826" cy="457849"/>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57" name="矩形 56"/>
            <p:cNvSpPr/>
            <p:nvPr/>
          </p:nvSpPr>
          <p:spPr bwMode="auto">
            <a:xfrm>
              <a:off x="6244712" y="4466843"/>
              <a:ext cx="1098661" cy="1098718"/>
            </a:xfrm>
            <a:prstGeom prst="rect">
              <a:avLst/>
            </a:prstGeom>
            <a:noFill/>
            <a:ln w="38100" cap="flat" cmpd="sng" algn="ctr">
              <a:solidFill>
                <a:srgbClr val="005CAF"/>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24" name="任意多边形 23"/>
            <p:cNvSpPr/>
            <p:nvPr/>
          </p:nvSpPr>
          <p:spPr>
            <a:xfrm rot="9940435">
              <a:off x="6549692" y="2810193"/>
              <a:ext cx="529115" cy="2071857"/>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 name="connsiteX0-97" fmla="*/ 80332 w 348560"/>
                <a:gd name="connsiteY0-98" fmla="*/ 498505 h 498505"/>
                <a:gd name="connsiteX1-99" fmla="*/ 36422 w 348560"/>
                <a:gd name="connsiteY1-100" fmla="*/ 175297 h 498505"/>
                <a:gd name="connsiteX2-101" fmla="*/ 348560 w 348560"/>
                <a:gd name="connsiteY2-102" fmla="*/ 0 h 498505"/>
                <a:gd name="connsiteX0-103" fmla="*/ 48286 w 316514"/>
                <a:gd name="connsiteY0-104" fmla="*/ 498505 h 498505"/>
                <a:gd name="connsiteX1-105" fmla="*/ 89443 w 316514"/>
                <a:gd name="connsiteY1-106" fmla="*/ 192789 h 498505"/>
                <a:gd name="connsiteX2-107" fmla="*/ 316514 w 316514"/>
                <a:gd name="connsiteY2-108" fmla="*/ 0 h 498505"/>
                <a:gd name="connsiteX0-109" fmla="*/ 22733 w 290961"/>
                <a:gd name="connsiteY0-110" fmla="*/ 498505 h 498505"/>
                <a:gd name="connsiteX1-111" fmla="*/ 63890 w 290961"/>
                <a:gd name="connsiteY1-112" fmla="*/ 192789 h 498505"/>
                <a:gd name="connsiteX2-113" fmla="*/ 290961 w 290961"/>
                <a:gd name="connsiteY2-114" fmla="*/ 0 h 498505"/>
                <a:gd name="connsiteX0-115" fmla="*/ 6770 w 274998"/>
                <a:gd name="connsiteY0-116" fmla="*/ 498505 h 498505"/>
                <a:gd name="connsiteX1-117" fmla="*/ 47927 w 274998"/>
                <a:gd name="connsiteY1-118" fmla="*/ 192789 h 498505"/>
                <a:gd name="connsiteX2-119" fmla="*/ 274998 w 274998"/>
                <a:gd name="connsiteY2-120" fmla="*/ 0 h 498505"/>
                <a:gd name="connsiteX0-121" fmla="*/ 8707 w 337045"/>
                <a:gd name="connsiteY0-122" fmla="*/ 501427 h 501427"/>
                <a:gd name="connsiteX1-123" fmla="*/ 49864 w 337045"/>
                <a:gd name="connsiteY1-124" fmla="*/ 195711 h 501427"/>
                <a:gd name="connsiteX2-125" fmla="*/ 337045 w 337045"/>
                <a:gd name="connsiteY2-126" fmla="*/ 0 h 501427"/>
                <a:gd name="connsiteX0-127" fmla="*/ 3827 w 332165"/>
                <a:gd name="connsiteY0-128" fmla="*/ 501427 h 501427"/>
                <a:gd name="connsiteX1-129" fmla="*/ 79676 w 332165"/>
                <a:gd name="connsiteY1-130" fmla="*/ 197175 h 501427"/>
                <a:gd name="connsiteX2-131" fmla="*/ 332165 w 332165"/>
                <a:gd name="connsiteY2-132" fmla="*/ 0 h 501427"/>
                <a:gd name="connsiteX0-133" fmla="*/ 0 w 328338"/>
                <a:gd name="connsiteY0-134" fmla="*/ 501427 h 501427"/>
                <a:gd name="connsiteX1-135" fmla="*/ 75849 w 328338"/>
                <a:gd name="connsiteY1-136" fmla="*/ 197175 h 501427"/>
                <a:gd name="connsiteX2-137" fmla="*/ 328338 w 328338"/>
                <a:gd name="connsiteY2-138" fmla="*/ 0 h 501427"/>
                <a:gd name="connsiteX0-139" fmla="*/ 0 w 328338"/>
                <a:gd name="connsiteY0-140" fmla="*/ 501427 h 501427"/>
                <a:gd name="connsiteX1-141" fmla="*/ 75849 w 328338"/>
                <a:gd name="connsiteY1-142" fmla="*/ 197175 h 501427"/>
                <a:gd name="connsiteX2-143" fmla="*/ 328338 w 328338"/>
                <a:gd name="connsiteY2-144" fmla="*/ 0 h 501427"/>
              </a:gdLst>
              <a:ahLst/>
              <a:cxnLst>
                <a:cxn ang="0">
                  <a:pos x="connsiteX0-139" y="connsiteY0-140"/>
                </a:cxn>
                <a:cxn ang="0">
                  <a:pos x="connsiteX1-141" y="connsiteY1-142"/>
                </a:cxn>
                <a:cxn ang="0">
                  <a:pos x="connsiteX2-143" y="connsiteY2-144"/>
                </a:cxn>
              </a:cxnLst>
              <a:rect l="l" t="t" r="r" b="b"/>
              <a:pathLst>
                <a:path w="328338" h="501427">
                  <a:moveTo>
                    <a:pt x="0" y="501427"/>
                  </a:moveTo>
                  <a:cubicBezTo>
                    <a:pt x="5766" y="400391"/>
                    <a:pt x="21126" y="280746"/>
                    <a:pt x="75849" y="197175"/>
                  </a:cubicBezTo>
                  <a:cubicBezTo>
                    <a:pt x="130572" y="113604"/>
                    <a:pt x="187321" y="68155"/>
                    <a:pt x="328338" y="0"/>
                  </a:cubicBezTo>
                </a:path>
              </a:pathLst>
            </a:custGeom>
            <a:ln w="28575">
              <a:solidFill>
                <a:srgbClr val="005CAF"/>
              </a:solidFill>
              <a:headEnd w="lg" len="lg"/>
              <a:tailEnd type="arrow" w="lg" len="lg"/>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p:grpSp>
      <p:sp>
        <p:nvSpPr>
          <p:cNvPr id="96" name="Shape 382"/>
          <p:cNvSpPr/>
          <p:nvPr/>
        </p:nvSpPr>
        <p:spPr>
          <a:xfrm>
            <a:off x="1879502" y="6093296"/>
            <a:ext cx="1828402" cy="459741"/>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rPr lang="en-US" dirty="0" smtClean="0"/>
              <a:t>Global</a:t>
            </a:r>
            <a:endParaRPr dirty="0"/>
          </a:p>
        </p:txBody>
      </p:sp>
      <p:sp>
        <p:nvSpPr>
          <p:cNvPr id="97" name="Shape 382"/>
          <p:cNvSpPr/>
          <p:nvPr/>
        </p:nvSpPr>
        <p:spPr>
          <a:xfrm>
            <a:off x="5570614" y="6093296"/>
            <a:ext cx="1828402" cy="461665"/>
          </a:xfrm>
          <a:prstGeom prst="rect">
            <a:avLst/>
          </a:prstGeom>
          <a:ln w="12700">
            <a:miter lim="400000"/>
          </a:ln>
        </p:spPr>
        <p:txBody>
          <a:bodyPr lIns="45719" rIns="45719">
            <a:spAutoFit/>
          </a:bodyPr>
          <a:lstStyle>
            <a:lvl1pPr algn="ctr">
              <a:defRPr sz="2400">
                <a:solidFill>
                  <a:srgbClr val="D9D9D9"/>
                </a:solidFill>
                <a:latin typeface="微软雅黑"/>
                <a:ea typeface="微软雅黑"/>
                <a:cs typeface="微软雅黑"/>
                <a:sym typeface="微软雅黑"/>
              </a:defRPr>
            </a:lvl1pPr>
          </a:lstStyle>
          <a:p>
            <a:r>
              <a:rPr lang="en-US" dirty="0" smtClean="0"/>
              <a:t>Local</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dissolv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dissolve">
                                      <p:cBhvr>
                                        <p:cTn id="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420"/>
          <p:cNvSpPr>
            <a:spLocks noGrp="1"/>
          </p:cNvSpPr>
          <p:nvPr>
            <p:ph type="title"/>
          </p:nvPr>
        </p:nvSpPr>
        <p:spPr>
          <a:xfrm>
            <a:off x="530860" y="401320"/>
            <a:ext cx="8065770" cy="1204595"/>
          </a:xfrm>
          <a:prstGeom prst="rect">
            <a:avLst/>
          </a:prstGeom>
        </p:spPr>
        <p:txBody>
          <a:bodyPr>
            <a:normAutofit/>
          </a:bodyPr>
          <a:lstStyle>
            <a:lvl1pPr defTabSz="767715">
              <a:defRPr sz="3530"/>
            </a:lvl1pPr>
          </a:lstStyle>
          <a:p>
            <a:r>
              <a:rPr lang="en-US" altLang="zh-CN" dirty="0"/>
              <a:t>Nearest Neighbor Field </a:t>
            </a:r>
            <a:r>
              <a:rPr lang="en-US" altLang="zh-CN" dirty="0" smtClean="0"/>
              <a:t>– Patch Distance</a:t>
            </a:r>
            <a:r>
              <a:rPr lang="zh-CN" altLang="en-US" dirty="0" smtClean="0">
                <a:ea typeface="宋体" charset="0"/>
              </a:rPr>
              <a:t>（最近邻域</a:t>
            </a:r>
            <a:r>
              <a:rPr lang="en-US" altLang="zh-CN" dirty="0" smtClean="0">
                <a:ea typeface="宋体" charset="0"/>
              </a:rPr>
              <a:t>-补丁距离</a:t>
            </a:r>
            <a:r>
              <a:rPr lang="zh-CN" altLang="en-US" dirty="0" smtClean="0">
                <a:ea typeface="宋体" charset="0"/>
              </a:rPr>
              <a:t>）</a:t>
            </a:r>
            <a:endParaRPr lang="zh-CN" altLang="en-US" dirty="0" smtClean="0">
              <a:ea typeface="宋体" charset="0"/>
            </a:endParaRPr>
          </a:p>
        </p:txBody>
      </p:sp>
      <mc:AlternateContent xmlns:mc="http://schemas.openxmlformats.org/markup-compatibility/2006">
        <mc:Choice xmlns:a14="http://schemas.microsoft.com/office/drawing/2010/main" Requires="a14">
          <p:sp>
            <p:nvSpPr>
              <p:cNvPr id="14" name="TextBox 1"/>
              <p:cNvSpPr txBox="1"/>
              <p:nvPr/>
            </p:nvSpPr>
            <p:spPr>
              <a:xfrm>
                <a:off x="564266" y="2317083"/>
                <a:ext cx="7817757" cy="1147255"/>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a:lstStyle>
              <a:p>
                <a:pPr/>
                <a14:m>
                  <m:oMathPara xmlns:m="http://schemas.openxmlformats.org/officeDocument/2006/math">
                    <m:oMathParaPr>
                      <m:jc m:val="center"/>
                    </m:oMathParaPr>
                    <m:oMath xmlns:m="http://schemas.openxmlformats.org/officeDocument/2006/math">
                      <m:r>
                        <a:rPr lang="en-US" altLang="zh-CN" sz="2800" b="0" i="1" smtClean="0">
                          <a:solidFill>
                            <a:schemeClr val="bg1">
                              <a:lumMod val="10000"/>
                              <a:lumOff val="90000"/>
                            </a:schemeClr>
                          </a:solidFill>
                          <a:latin typeface="Cambria Math"/>
                        </a:rPr>
                        <m:t>𝐸</m:t>
                      </m:r>
                      <m:r>
                        <a:rPr lang="en-US" altLang="zh-CN" sz="2800" b="0" i="1" smtClean="0">
                          <a:solidFill>
                            <a:schemeClr val="bg1">
                              <a:lumMod val="10000"/>
                              <a:lumOff val="90000"/>
                            </a:schemeClr>
                          </a:solidFill>
                          <a:latin typeface="Cambria Math"/>
                        </a:rPr>
                        <m:t>= </m:t>
                      </m:r>
                      <m:nary>
                        <m:naryPr>
                          <m:chr m:val="∑"/>
                          <m:supHide m:val="on"/>
                          <m:ctrlPr>
                            <a:rPr lang="en-US" altLang="zh-CN" sz="2800" b="0" i="1" smtClean="0">
                              <a:solidFill>
                                <a:schemeClr val="bg1">
                                  <a:lumMod val="10000"/>
                                  <a:lumOff val="90000"/>
                                </a:schemeClr>
                              </a:solidFill>
                              <a:latin typeface="Cambria Math" panose="02040503050406030204" pitchFamily="18" charset="0"/>
                            </a:rPr>
                          </m:ctrlPr>
                        </m:naryPr>
                        <m:sub>
                          <m:r>
                            <m:rPr>
                              <m:brk m:alnAt="7"/>
                            </m:rPr>
                            <a:rPr lang="en-US" altLang="zh-CN" sz="2800" b="0" i="1" smtClean="0">
                              <a:solidFill>
                                <a:schemeClr val="bg1">
                                  <a:lumMod val="10000"/>
                                  <a:lumOff val="90000"/>
                                </a:schemeClr>
                              </a:solidFill>
                              <a:latin typeface="Cambria Math"/>
                            </a:rPr>
                            <m:t>𝑖</m:t>
                          </m:r>
                        </m:sub>
                        <m:sup/>
                        <m:e>
                          <m:sSup>
                            <m:sSupPr>
                              <m:ctrlPr>
                                <a:rPr lang="en-US" altLang="zh-CN" sz="2800" b="0" i="1" smtClean="0">
                                  <a:solidFill>
                                    <a:schemeClr val="bg1">
                                      <a:lumMod val="10000"/>
                                      <a:lumOff val="90000"/>
                                    </a:schemeClr>
                                  </a:solidFill>
                                  <a:latin typeface="Cambria Math" panose="02040503050406030204" pitchFamily="18" charset="0"/>
                                </a:rPr>
                              </m:ctrlPr>
                            </m:sSupPr>
                            <m:e>
                              <m:r>
                                <a:rPr lang="zh-CN" altLang="en-US" sz="2800" b="0" i="1" smtClean="0">
                                  <a:solidFill>
                                    <a:schemeClr val="bg1">
                                      <a:lumMod val="10000"/>
                                      <a:lumOff val="90000"/>
                                    </a:schemeClr>
                                  </a:solidFill>
                                  <a:latin typeface="Cambria Math"/>
                                </a:rPr>
                                <m:t>𝜔</m:t>
                              </m:r>
                            </m:e>
                            <m:sup>
                              <m:r>
                                <a:rPr lang="en-US" altLang="zh-CN" sz="2800" b="0" i="1" smtClean="0">
                                  <a:solidFill>
                                    <a:schemeClr val="bg1">
                                      <a:lumMod val="10000"/>
                                      <a:lumOff val="90000"/>
                                    </a:schemeClr>
                                  </a:solidFill>
                                  <a:latin typeface="Cambria Math"/>
                                </a:rPr>
                                <m:t>𝑑</m:t>
                              </m:r>
                            </m:sup>
                          </m:sSup>
                          <m:rad>
                            <m:radPr>
                              <m:degHide m:val="on"/>
                              <m:ctrlPr>
                                <a:rPr lang="en-US" altLang="zh-CN" sz="2800" b="0" i="1" smtClean="0">
                                  <a:solidFill>
                                    <a:schemeClr val="bg1">
                                      <a:lumMod val="10000"/>
                                      <a:lumOff val="90000"/>
                                    </a:schemeClr>
                                  </a:solidFill>
                                  <a:latin typeface="Cambria Math" panose="02040503050406030204" pitchFamily="18" charset="0"/>
                                </a:rPr>
                              </m:ctrlPr>
                            </m:radPr>
                            <m:deg/>
                            <m:e>
                              <m:sSubSup>
                                <m:sSubSupPr>
                                  <m:ctrlPr>
                                    <a:rPr lang="en-US" altLang="zh-CN" sz="2800" b="0" i="1" smtClean="0">
                                      <a:solidFill>
                                        <a:schemeClr val="bg1">
                                          <a:lumMod val="10000"/>
                                          <a:lumOff val="90000"/>
                                        </a:schemeClr>
                                      </a:solidFill>
                                      <a:latin typeface="Cambria Math" panose="02040503050406030204" pitchFamily="18" charset="0"/>
                                    </a:rPr>
                                  </m:ctrlPr>
                                </m:sSubSupPr>
                                <m:e>
                                  <m:r>
                                    <a:rPr lang="en-US" altLang="zh-CN" sz="2800" b="0" i="1" smtClean="0">
                                      <a:solidFill>
                                        <a:schemeClr val="bg1">
                                          <a:lumMod val="10000"/>
                                          <a:lumOff val="90000"/>
                                        </a:schemeClr>
                                      </a:solidFill>
                                      <a:latin typeface="Cambria Math"/>
                                    </a:rPr>
                                    <m:t>𝑑𝑅</m:t>
                                  </m:r>
                                </m:e>
                                <m:sub>
                                  <m:r>
                                    <a:rPr lang="en-US" altLang="zh-CN" sz="2800" b="0" i="1" smtClean="0">
                                      <a:solidFill>
                                        <a:schemeClr val="bg1">
                                          <a:lumMod val="10000"/>
                                          <a:lumOff val="90000"/>
                                        </a:schemeClr>
                                      </a:solidFill>
                                      <a:latin typeface="Cambria Math"/>
                                    </a:rPr>
                                    <m:t>𝑖</m:t>
                                  </m:r>
                                </m:sub>
                                <m:sup>
                                  <m:r>
                                    <a:rPr lang="en-US" altLang="zh-CN" sz="2800" b="0" i="1" smtClean="0">
                                      <a:solidFill>
                                        <a:schemeClr val="bg1">
                                          <a:lumMod val="10000"/>
                                          <a:lumOff val="90000"/>
                                        </a:schemeClr>
                                      </a:solidFill>
                                      <a:latin typeface="Cambria Math"/>
                                    </a:rPr>
                                    <m:t>2</m:t>
                                  </m:r>
                                </m:sup>
                              </m:sSubSup>
                              <m:r>
                                <a:rPr lang="en-US" altLang="zh-CN" sz="2800" b="0" i="1" smtClean="0">
                                  <a:solidFill>
                                    <a:schemeClr val="bg1">
                                      <a:lumMod val="10000"/>
                                      <a:lumOff val="90000"/>
                                    </a:schemeClr>
                                  </a:solidFill>
                                  <a:latin typeface="Cambria Math"/>
                                </a:rPr>
                                <m:t>+</m:t>
                              </m:r>
                              <m:sSubSup>
                                <m:sSubSupPr>
                                  <m:ctrlPr>
                                    <a:rPr lang="en-US" altLang="zh-CN" sz="2800" i="1">
                                      <a:solidFill>
                                        <a:schemeClr val="bg1">
                                          <a:lumMod val="10000"/>
                                          <a:lumOff val="90000"/>
                                        </a:schemeClr>
                                      </a:solidFill>
                                      <a:latin typeface="Cambria Math" panose="02040503050406030204" pitchFamily="18" charset="0"/>
                                    </a:rPr>
                                  </m:ctrlPr>
                                </m:sSubSupPr>
                                <m:e>
                                  <m:r>
                                    <a:rPr lang="en-US" altLang="zh-CN" sz="2800" b="0" i="1" smtClean="0">
                                      <a:solidFill>
                                        <a:schemeClr val="bg1">
                                          <a:lumMod val="10000"/>
                                          <a:lumOff val="90000"/>
                                        </a:schemeClr>
                                      </a:solidFill>
                                      <a:latin typeface="Cambria Math"/>
                                    </a:rPr>
                                    <m:t>𝑑𝐺</m:t>
                                  </m:r>
                                </m:e>
                                <m:sub>
                                  <m:r>
                                    <a:rPr lang="en-US" altLang="zh-CN" sz="2800" i="1">
                                      <a:solidFill>
                                        <a:schemeClr val="bg1">
                                          <a:lumMod val="10000"/>
                                          <a:lumOff val="90000"/>
                                        </a:schemeClr>
                                      </a:solidFill>
                                      <a:latin typeface="Cambria Math"/>
                                    </a:rPr>
                                    <m:t>𝑖</m:t>
                                  </m:r>
                                </m:sub>
                                <m:sup>
                                  <m:r>
                                    <a:rPr lang="en-US" altLang="zh-CN" sz="2800" i="1">
                                      <a:solidFill>
                                        <a:schemeClr val="bg1">
                                          <a:lumMod val="10000"/>
                                          <a:lumOff val="90000"/>
                                        </a:schemeClr>
                                      </a:solidFill>
                                      <a:latin typeface="Cambria Math"/>
                                    </a:rPr>
                                    <m:t>2</m:t>
                                  </m:r>
                                </m:sup>
                              </m:sSubSup>
                              <m:r>
                                <a:rPr lang="en-US" altLang="zh-CN" sz="2800" b="0" i="1" smtClean="0">
                                  <a:solidFill>
                                    <a:schemeClr val="bg1">
                                      <a:lumMod val="10000"/>
                                      <a:lumOff val="90000"/>
                                    </a:schemeClr>
                                  </a:solidFill>
                                  <a:latin typeface="Cambria Math"/>
                                </a:rPr>
                                <m:t>+</m:t>
                              </m:r>
                              <m:sSubSup>
                                <m:sSubSupPr>
                                  <m:ctrlPr>
                                    <a:rPr lang="en-US" altLang="zh-CN" sz="2800" i="1">
                                      <a:solidFill>
                                        <a:schemeClr val="bg1">
                                          <a:lumMod val="10000"/>
                                          <a:lumOff val="90000"/>
                                        </a:schemeClr>
                                      </a:solidFill>
                                      <a:latin typeface="Cambria Math" panose="02040503050406030204" pitchFamily="18" charset="0"/>
                                    </a:rPr>
                                  </m:ctrlPr>
                                </m:sSubSupPr>
                                <m:e>
                                  <m:r>
                                    <a:rPr lang="en-US" altLang="zh-CN" sz="2800" b="0" i="1" smtClean="0">
                                      <a:solidFill>
                                        <a:schemeClr val="bg1">
                                          <a:lumMod val="10000"/>
                                          <a:lumOff val="90000"/>
                                        </a:schemeClr>
                                      </a:solidFill>
                                      <a:latin typeface="Cambria Math"/>
                                    </a:rPr>
                                    <m:t>𝑑𝐵</m:t>
                                  </m:r>
                                </m:e>
                                <m:sub>
                                  <m:r>
                                    <a:rPr lang="en-US" altLang="zh-CN" sz="2800" i="1">
                                      <a:solidFill>
                                        <a:schemeClr val="bg1">
                                          <a:lumMod val="10000"/>
                                          <a:lumOff val="90000"/>
                                        </a:schemeClr>
                                      </a:solidFill>
                                      <a:latin typeface="Cambria Math"/>
                                    </a:rPr>
                                    <m:t>𝑖</m:t>
                                  </m:r>
                                </m:sub>
                                <m:sup>
                                  <m:r>
                                    <a:rPr lang="en-US" altLang="zh-CN" sz="2800" i="1">
                                      <a:solidFill>
                                        <a:schemeClr val="bg1">
                                          <a:lumMod val="10000"/>
                                          <a:lumOff val="90000"/>
                                        </a:schemeClr>
                                      </a:solidFill>
                                      <a:latin typeface="Cambria Math"/>
                                    </a:rPr>
                                    <m:t>2</m:t>
                                  </m:r>
                                </m:sup>
                              </m:sSubSup>
                            </m:e>
                          </m:rad>
                          <m:r>
                            <a:rPr lang="en-US" altLang="zh-CN" sz="2800" b="0" i="1" smtClean="0">
                              <a:solidFill>
                                <a:schemeClr val="bg1">
                                  <a:lumMod val="10000"/>
                                  <a:lumOff val="90000"/>
                                </a:schemeClr>
                              </a:solidFill>
                              <a:latin typeface="Cambria Math"/>
                            </a:rPr>
                            <m:t>+</m:t>
                          </m:r>
                        </m:e>
                      </m:nary>
                      <m:sSup>
                        <m:sSupPr>
                          <m:ctrlPr>
                            <a:rPr lang="en-US" altLang="zh-CN" sz="2800" i="1">
                              <a:solidFill>
                                <a:schemeClr val="bg1">
                                  <a:lumMod val="10000"/>
                                  <a:lumOff val="90000"/>
                                </a:schemeClr>
                              </a:solidFill>
                              <a:latin typeface="Cambria Math" panose="02040503050406030204" pitchFamily="18" charset="0"/>
                            </a:rPr>
                          </m:ctrlPr>
                        </m:sSupPr>
                        <m:e>
                          <m:r>
                            <a:rPr lang="zh-CN" altLang="en-US" sz="2800" i="1">
                              <a:solidFill>
                                <a:schemeClr val="bg1">
                                  <a:lumMod val="10000"/>
                                  <a:lumOff val="90000"/>
                                </a:schemeClr>
                              </a:solidFill>
                              <a:latin typeface="Cambria Math"/>
                            </a:rPr>
                            <m:t>𝜔</m:t>
                          </m:r>
                        </m:e>
                        <m:sup>
                          <m:r>
                            <a:rPr lang="en-US" altLang="zh-CN" sz="2800" b="0" i="1" smtClean="0">
                              <a:solidFill>
                                <a:schemeClr val="bg1">
                                  <a:lumMod val="10000"/>
                                  <a:lumOff val="90000"/>
                                </a:schemeClr>
                              </a:solidFill>
                              <a:latin typeface="Cambria Math"/>
                            </a:rPr>
                            <m:t>𝑠</m:t>
                          </m:r>
                        </m:sup>
                      </m:sSup>
                      <m:rad>
                        <m:radPr>
                          <m:degHide m:val="on"/>
                          <m:ctrlPr>
                            <a:rPr lang="en-US" altLang="zh-CN" sz="2800" b="0" i="1" smtClean="0">
                              <a:solidFill>
                                <a:schemeClr val="bg1">
                                  <a:lumMod val="10000"/>
                                  <a:lumOff val="90000"/>
                                </a:schemeClr>
                              </a:solidFill>
                              <a:latin typeface="Cambria Math" panose="02040503050406030204" pitchFamily="18" charset="0"/>
                            </a:rPr>
                          </m:ctrlPr>
                        </m:radPr>
                        <m:deg/>
                        <m:e>
                          <m:sSubSup>
                            <m:sSubSupPr>
                              <m:ctrlPr>
                                <a:rPr lang="en-US" altLang="zh-CN" sz="2800" i="1">
                                  <a:solidFill>
                                    <a:schemeClr val="bg1">
                                      <a:lumMod val="10000"/>
                                      <a:lumOff val="90000"/>
                                    </a:schemeClr>
                                  </a:solidFill>
                                  <a:latin typeface="Cambria Math" panose="02040503050406030204" pitchFamily="18" charset="0"/>
                                </a:rPr>
                              </m:ctrlPr>
                            </m:sSubSupPr>
                            <m:e>
                              <m:r>
                                <a:rPr lang="en-US" altLang="zh-CN" sz="2800" i="1">
                                  <a:solidFill>
                                    <a:schemeClr val="bg1">
                                      <a:lumMod val="10000"/>
                                      <a:lumOff val="90000"/>
                                    </a:schemeClr>
                                  </a:solidFill>
                                  <a:latin typeface="Cambria Math"/>
                                </a:rPr>
                                <m:t>𝑑</m:t>
                              </m:r>
                              <m:r>
                                <a:rPr lang="en-US" altLang="zh-CN" sz="2800" b="0" i="1" smtClean="0">
                                  <a:solidFill>
                                    <a:schemeClr val="bg1">
                                      <a:lumMod val="10000"/>
                                      <a:lumOff val="90000"/>
                                    </a:schemeClr>
                                  </a:solidFill>
                                  <a:latin typeface="Cambria Math"/>
                                </a:rPr>
                                <m:t>𝑥</m:t>
                              </m:r>
                            </m:e>
                            <m:sub/>
                            <m:sup>
                              <m:r>
                                <a:rPr lang="en-US" altLang="zh-CN" sz="2800" i="1">
                                  <a:solidFill>
                                    <a:schemeClr val="bg1">
                                      <a:lumMod val="10000"/>
                                      <a:lumOff val="90000"/>
                                    </a:schemeClr>
                                  </a:solidFill>
                                  <a:latin typeface="Cambria Math"/>
                                </a:rPr>
                                <m:t>2</m:t>
                              </m:r>
                            </m:sup>
                          </m:sSubSup>
                          <m:r>
                            <a:rPr lang="en-US" altLang="zh-CN" sz="2800" i="1">
                              <a:solidFill>
                                <a:schemeClr val="bg1">
                                  <a:lumMod val="10000"/>
                                  <a:lumOff val="90000"/>
                                </a:schemeClr>
                              </a:solidFill>
                              <a:latin typeface="Cambria Math"/>
                            </a:rPr>
                            <m:t>+</m:t>
                          </m:r>
                          <m:sSubSup>
                            <m:sSubSupPr>
                              <m:ctrlPr>
                                <a:rPr lang="en-US" altLang="zh-CN" sz="2800" i="1">
                                  <a:solidFill>
                                    <a:schemeClr val="bg1">
                                      <a:lumMod val="10000"/>
                                      <a:lumOff val="90000"/>
                                    </a:schemeClr>
                                  </a:solidFill>
                                  <a:latin typeface="Cambria Math" panose="02040503050406030204" pitchFamily="18" charset="0"/>
                                </a:rPr>
                              </m:ctrlPr>
                            </m:sSubSupPr>
                            <m:e>
                              <m:r>
                                <a:rPr lang="en-US" altLang="zh-CN" sz="2800" i="1">
                                  <a:solidFill>
                                    <a:schemeClr val="bg1">
                                      <a:lumMod val="10000"/>
                                      <a:lumOff val="90000"/>
                                    </a:schemeClr>
                                  </a:solidFill>
                                  <a:latin typeface="Cambria Math"/>
                                </a:rPr>
                                <m:t>𝑑</m:t>
                              </m:r>
                              <m:r>
                                <a:rPr lang="en-US" altLang="zh-CN" sz="2800" b="0" i="1" smtClean="0">
                                  <a:solidFill>
                                    <a:schemeClr val="bg1">
                                      <a:lumMod val="10000"/>
                                      <a:lumOff val="90000"/>
                                    </a:schemeClr>
                                  </a:solidFill>
                                  <a:latin typeface="Cambria Math"/>
                                </a:rPr>
                                <m:t>𝑦</m:t>
                              </m:r>
                            </m:e>
                            <m:sub/>
                            <m:sup>
                              <m:r>
                                <a:rPr lang="en-US" altLang="zh-CN" sz="2800" i="1">
                                  <a:solidFill>
                                    <a:schemeClr val="bg1">
                                      <a:lumMod val="10000"/>
                                      <a:lumOff val="90000"/>
                                    </a:schemeClr>
                                  </a:solidFill>
                                  <a:latin typeface="Cambria Math"/>
                                </a:rPr>
                                <m:t>2</m:t>
                              </m:r>
                            </m:sup>
                          </m:sSubSup>
                        </m:e>
                      </m:rad>
                    </m:oMath>
                  </m:oMathPara>
                </a14:m>
                <a:endParaRPr lang="zh-CN" altLang="en-US" sz="2800" dirty="0">
                  <a:solidFill>
                    <a:schemeClr val="bg1">
                      <a:lumMod val="10000"/>
                      <a:lumOff val="90000"/>
                    </a:schemeClr>
                  </a:solidFill>
                </a:endParaRPr>
              </a:p>
            </p:txBody>
          </p:sp>
        </mc:Choice>
        <mc:Fallback>
          <p:sp>
            <p:nvSpPr>
              <p:cNvPr id="14" name="TextBox 1"/>
              <p:cNvSpPr txBox="1">
                <a:spLocks noRot="1" noChangeAspect="1" noMove="1" noResize="1" noEditPoints="1" noAdjustHandles="1" noChangeArrowheads="1" noChangeShapeType="1" noTextEdit="1"/>
              </p:cNvSpPr>
              <p:nvPr/>
            </p:nvSpPr>
            <p:spPr>
              <a:xfrm>
                <a:off x="564266" y="2317083"/>
                <a:ext cx="7817757" cy="1147255"/>
              </a:xfrm>
              <a:prstGeom prst="rect">
                <a:avLst/>
              </a:prstGeom>
              <a:blipFill rotWithShape="0">
                <a:blip r:embed="rId1"/>
                <a:srcRect/>
                <a:stretch>
                  <a:fillRect/>
                </a:stretch>
              </a:blipFill>
            </p:spPr>
            <p:txBody>
              <a:bodyPr/>
              <a:lstStyle/>
              <a:p>
                <a:r>
                  <a:rPr lang="zh-CN" altLang="en-US">
                    <a:noFill/>
                  </a:rPr>
                  <a:t> </a:t>
                </a:r>
              </a:p>
            </p:txBody>
          </p:sp>
        </mc:Fallback>
      </mc:AlternateContent>
      <p:sp>
        <p:nvSpPr>
          <p:cNvPr id="15" name="左大括号 14"/>
          <p:cNvSpPr/>
          <p:nvPr/>
        </p:nvSpPr>
        <p:spPr bwMode="auto">
          <a:xfrm rot="16200000">
            <a:off x="3757055" y="2376385"/>
            <a:ext cx="578456" cy="2836999"/>
          </a:xfrm>
          <a:prstGeom prst="leftBrace">
            <a:avLst/>
          </a:prstGeom>
          <a:noFill/>
          <a:ln w="28575" cap="flat" cmpd="sng" algn="ctr">
            <a:solidFill>
              <a:srgbClr val="5FB3FF"/>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6" name="左大括号 15"/>
          <p:cNvSpPr/>
          <p:nvPr/>
        </p:nvSpPr>
        <p:spPr bwMode="auto">
          <a:xfrm rot="16200000">
            <a:off x="7018142" y="3003731"/>
            <a:ext cx="578456" cy="1582307"/>
          </a:xfrm>
          <a:prstGeom prst="leftBrace">
            <a:avLst/>
          </a:prstGeom>
          <a:noFill/>
          <a:ln w="28575" cap="flat" cmpd="sng" algn="ctr">
            <a:solidFill>
              <a:srgbClr val="5FB3FF"/>
            </a:solidFill>
            <a:prstDash val="solid"/>
            <a:round/>
            <a:headEnd type="none" w="med" len="med"/>
            <a:tailEnd type="none" w="med" len="med"/>
          </a:ln>
          <a:effectLst/>
        </p:spPr>
        <p:txBody>
          <a:bodyPr vert="horz" wrap="square" lIns="91440" tIns="45720" rIns="91440" bIns="45720" numCol="1" rtlCol="0"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Times New Roman" pitchFamily="18" charset="0"/>
            </a:endParaRPr>
          </a:p>
        </p:txBody>
      </p:sp>
      <p:sp>
        <p:nvSpPr>
          <p:cNvPr id="17" name="内容占位符 1"/>
          <p:cNvSpPr txBox="1"/>
          <p:nvPr/>
        </p:nvSpPr>
        <p:spPr bwMode="auto">
          <a:xfrm>
            <a:off x="2160544" y="4332022"/>
            <a:ext cx="3771477" cy="53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ctr"/>
            <a:r>
              <a:rPr lang="en-US" altLang="zh-CN" sz="2000" b="1" dirty="0" smtClean="0">
                <a:solidFill>
                  <a:srgbClr val="FF0000"/>
                </a:solidFill>
                <a:latin typeface="Trebuchet MS" pitchFamily="34" charset="0"/>
              </a:rPr>
              <a:t>Color term</a:t>
            </a:r>
          </a:p>
        </p:txBody>
      </p:sp>
      <p:sp>
        <p:nvSpPr>
          <p:cNvPr id="18" name="内容占位符 1"/>
          <p:cNvSpPr txBox="1"/>
          <p:nvPr/>
        </p:nvSpPr>
        <p:spPr bwMode="auto">
          <a:xfrm>
            <a:off x="5679876" y="4332022"/>
            <a:ext cx="3254987" cy="53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a:lstStyle>
          <a:p>
            <a:pPr algn="ctr"/>
            <a:r>
              <a:rPr lang="en-US" altLang="zh-CN" sz="2000" b="1" dirty="0" smtClean="0">
                <a:solidFill>
                  <a:srgbClr val="FF0000"/>
                </a:solidFill>
                <a:latin typeface="Trebuchet MS" pitchFamily="34" charset="0"/>
              </a:rPr>
              <a:t>Locality term</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up)">
                                      <p:cBhvr>
                                        <p:cTn id="16" dur="1000"/>
                                        <p:tgtEl>
                                          <p:spTgt spid="16"/>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61.png" descr="D:\computer graphics\video segmentation\video_data\Jumpcut_data\data\videoMaterial\2.01-2.08\2.02\044.png"/>
          <p:cNvPicPr>
            <a:picLocks noChangeAspect="1"/>
          </p:cNvPicPr>
          <p:nvPr/>
        </p:nvPicPr>
        <p:blipFill>
          <a:blip r:embed="rId1"/>
          <a:srcRect/>
          <a:stretch>
            <a:fillRect/>
          </a:stretch>
        </p:blipFill>
        <p:spPr>
          <a:xfrm>
            <a:off x="5152580" y="2649600"/>
            <a:ext cx="3695701" cy="2463801"/>
          </a:xfrm>
          <a:prstGeom prst="rect">
            <a:avLst/>
          </a:prstGeom>
          <a:ln w="12700" cap="flat">
            <a:noFill/>
            <a:miter lim="400000"/>
            <a:headEnd/>
            <a:tailEnd/>
          </a:ln>
          <a:effectLst/>
        </p:spPr>
      </p:pic>
      <p:sp>
        <p:nvSpPr>
          <p:cNvPr id="450" name="Shape 450"/>
          <p:cNvSpPr>
            <a:spLocks noGrp="1"/>
          </p:cNvSpPr>
          <p:nvPr>
            <p:ph type="title"/>
          </p:nvPr>
        </p:nvSpPr>
        <p:spPr>
          <a:prstGeom prst="rect">
            <a:avLst/>
          </a:prstGeom>
        </p:spPr>
        <p:txBody>
          <a:bodyPr>
            <a:normAutofit fontScale="90000"/>
          </a:bodyPr>
          <a:lstStyle>
            <a:lvl1pPr defTabSz="767715">
              <a:defRPr sz="3530"/>
            </a:lvl1pPr>
          </a:lstStyle>
          <a:p>
            <a:r>
              <a:rPr dirty="0"/>
              <a:t>Split NNF </a:t>
            </a:r>
            <a:r>
              <a:rPr i="1" dirty="0"/>
              <a:t>vs.</a:t>
            </a:r>
            <a:r>
              <a:rPr dirty="0"/>
              <a:t> Others</a:t>
            </a:r>
          </a:p>
        </p:txBody>
      </p:sp>
      <p:pic>
        <p:nvPicPr>
          <p:cNvPr id="451" name="image83.png"/>
          <p:cNvPicPr>
            <a:picLocks noChangeAspect="1"/>
          </p:cNvPicPr>
          <p:nvPr/>
        </p:nvPicPr>
        <p:blipFill>
          <a:blip r:embed="rId2"/>
          <a:srcRect/>
          <a:stretch>
            <a:fillRect/>
          </a:stretch>
        </p:blipFill>
        <p:spPr>
          <a:xfrm>
            <a:off x="312460" y="2649600"/>
            <a:ext cx="3696412" cy="2464276"/>
          </a:xfrm>
          <a:prstGeom prst="rect">
            <a:avLst/>
          </a:prstGeom>
          <a:ln w="12700">
            <a:miter lim="400000"/>
            <a:headEnd/>
            <a:tailEnd/>
          </a:ln>
        </p:spPr>
      </p:pic>
      <p:sp>
        <p:nvSpPr>
          <p:cNvPr id="452" name="Shape 452"/>
          <p:cNvSpPr/>
          <p:nvPr/>
        </p:nvSpPr>
        <p:spPr>
          <a:xfrm>
            <a:off x="3657799" y="3720623"/>
            <a:ext cx="1828402" cy="338554"/>
          </a:xfrm>
          <a:prstGeom prst="rect">
            <a:avLst/>
          </a:prstGeom>
          <a:ln w="12700">
            <a:miter lim="400000"/>
          </a:ln>
        </p:spPr>
        <p:txBody>
          <a:bodyPr lIns="45719" rIns="45719">
            <a:spAutoFit/>
          </a:bodyPr>
          <a:lstStyle>
            <a:lvl1pPr algn="ctr">
              <a:defRPr sz="1600">
                <a:solidFill>
                  <a:srgbClr val="D9D9D9"/>
                </a:solidFill>
                <a:latin typeface="微软雅黑"/>
                <a:ea typeface="微软雅黑"/>
                <a:cs typeface="微软雅黑"/>
                <a:sym typeface="微软雅黑"/>
              </a:defRPr>
            </a:lvl1pPr>
          </a:lstStyle>
          <a:p>
            <a:r>
              <a:rPr i="1" dirty="0" smtClean="0"/>
              <a:t>VS</a:t>
            </a:r>
            <a:r>
              <a:rPr lang="en-US" i="1" dirty="0" smtClean="0"/>
              <a:t>.</a:t>
            </a:r>
            <a:endParaRPr i="1" dirty="0"/>
          </a:p>
        </p:txBody>
      </p:sp>
      <p:sp>
        <p:nvSpPr>
          <p:cNvPr id="466" name="Shape 466"/>
          <p:cNvSpPr/>
          <p:nvPr/>
        </p:nvSpPr>
        <p:spPr>
          <a:xfrm>
            <a:off x="1246466" y="2310016"/>
            <a:ext cx="1828401" cy="332741"/>
          </a:xfrm>
          <a:prstGeom prst="rect">
            <a:avLst/>
          </a:prstGeom>
          <a:ln w="12700">
            <a:miter lim="400000"/>
          </a:ln>
        </p:spPr>
        <p:txBody>
          <a:bodyPr lIns="45719" rIns="45719">
            <a:spAutoFit/>
          </a:bodyPr>
          <a:lstStyle>
            <a:lvl1pPr algn="ctr">
              <a:defRPr sz="1600">
                <a:solidFill>
                  <a:srgbClr val="D9D9D9"/>
                </a:solidFill>
                <a:latin typeface="微软雅黑"/>
                <a:ea typeface="微软雅黑"/>
                <a:cs typeface="微软雅黑"/>
                <a:sym typeface="微软雅黑"/>
              </a:defRPr>
            </a:lvl1pPr>
          </a:lstStyle>
          <a:p>
            <a:r>
              <a:t>Split NNF</a:t>
            </a:r>
          </a:p>
        </p:txBody>
      </p:sp>
      <p:pic>
        <p:nvPicPr>
          <p:cNvPr id="35" name="image61.png" descr="D:\computer graphics\video segmentation\video_data\Jumpcut_data\data\videoMaterial\2.01-2.08\2.02\044.png"/>
          <p:cNvPicPr>
            <a:picLocks noChangeAspect="1"/>
          </p:cNvPicPr>
          <p:nvPr/>
        </p:nvPicPr>
        <p:blipFill>
          <a:blip r:embed="rId1"/>
          <a:srcRect/>
          <a:stretch>
            <a:fillRect/>
          </a:stretch>
        </p:blipFill>
        <p:spPr>
          <a:xfrm>
            <a:off x="5152580" y="2649600"/>
            <a:ext cx="3695701" cy="2463801"/>
          </a:xfrm>
          <a:prstGeom prst="rect">
            <a:avLst/>
          </a:prstGeom>
          <a:ln w="12700">
            <a:miter lim="400000"/>
            <a:headEnd/>
            <a:tailEnd/>
          </a:ln>
        </p:spPr>
      </p:pic>
      <p:pic>
        <p:nvPicPr>
          <p:cNvPr id="37" name="image63.png" descr="D:\kuaipan\VideoSeg\presentation\footage\skater\016_brox_contour.png"/>
          <p:cNvPicPr>
            <a:picLocks noChangeAspect="1"/>
          </p:cNvPicPr>
          <p:nvPr/>
        </p:nvPicPr>
        <p:blipFill>
          <a:blip r:embed="rId3"/>
          <a:srcRect/>
          <a:stretch>
            <a:fillRect/>
          </a:stretch>
        </p:blipFill>
        <p:spPr>
          <a:xfrm>
            <a:off x="5152580" y="2649600"/>
            <a:ext cx="3696902" cy="2464603"/>
          </a:xfrm>
          <a:prstGeom prst="rect">
            <a:avLst/>
          </a:prstGeom>
          <a:ln w="12700" cap="flat">
            <a:noFill/>
            <a:miter lim="400000"/>
            <a:headEnd/>
            <a:tailEnd/>
          </a:ln>
          <a:effectLst/>
        </p:spPr>
      </p:pic>
      <p:sp>
        <p:nvSpPr>
          <p:cNvPr id="38" name="Shape 368"/>
          <p:cNvSpPr/>
          <p:nvPr/>
        </p:nvSpPr>
        <p:spPr>
          <a:xfrm>
            <a:off x="6077798" y="2311409"/>
            <a:ext cx="1828403" cy="332740"/>
          </a:xfrm>
          <a:prstGeom prst="rect">
            <a:avLst/>
          </a:prstGeom>
          <a:noFill/>
          <a:ln w="12700" cap="flat">
            <a:noFill/>
            <a:miter lim="400000"/>
          </a:ln>
          <a:effectLst/>
        </p:spPr>
        <p:txBody>
          <a:bodyPr wrap="square" lIns="45719" tIns="45719" rIns="45719" bIns="45719" numCol="1" anchor="t">
            <a:spAutoFit/>
          </a:bodyPr>
          <a:lstStyle/>
          <a:p>
            <a:pPr algn="ctr">
              <a:defRPr sz="1600">
                <a:solidFill>
                  <a:srgbClr val="D9D9D9"/>
                </a:solidFill>
                <a:latin typeface="微软雅黑"/>
                <a:ea typeface="微软雅黑"/>
                <a:cs typeface="微软雅黑"/>
                <a:sym typeface="微软雅黑"/>
              </a:defRPr>
            </a:pPr>
            <a:r>
              <a:rPr dirty="0"/>
              <a:t>[</a:t>
            </a:r>
            <a:r>
              <a:rPr dirty="0" err="1"/>
              <a:t>Brox</a:t>
            </a:r>
            <a:r>
              <a:rPr dirty="0"/>
              <a:t> </a:t>
            </a:r>
            <a:r>
              <a:rPr i="1" dirty="0"/>
              <a:t>et al. </a:t>
            </a:r>
            <a:r>
              <a:rPr dirty="0"/>
              <a:t>2004]</a:t>
            </a:r>
          </a:p>
        </p:txBody>
      </p:sp>
      <p:sp>
        <p:nvSpPr>
          <p:cNvPr id="39" name="Shape 371"/>
          <p:cNvSpPr/>
          <p:nvPr/>
        </p:nvSpPr>
        <p:spPr>
          <a:xfrm>
            <a:off x="6077798" y="2311409"/>
            <a:ext cx="1828403" cy="332740"/>
          </a:xfrm>
          <a:prstGeom prst="rect">
            <a:avLst/>
          </a:prstGeom>
          <a:noFill/>
          <a:ln w="12700" cap="flat">
            <a:noFill/>
            <a:miter lim="400000"/>
          </a:ln>
          <a:effectLst/>
        </p:spPr>
        <p:txBody>
          <a:bodyPr wrap="square" lIns="45719" tIns="45719" rIns="45719" bIns="45719" numCol="1" anchor="t">
            <a:spAutoFit/>
          </a:bodyPr>
          <a:lstStyle/>
          <a:p>
            <a:pPr algn="ctr">
              <a:defRPr sz="1600">
                <a:solidFill>
                  <a:srgbClr val="D9D9D9"/>
                </a:solidFill>
                <a:latin typeface="微软雅黑"/>
                <a:ea typeface="微软雅黑"/>
                <a:cs typeface="微软雅黑"/>
                <a:sym typeface="微软雅黑"/>
              </a:defRPr>
            </a:pPr>
            <a:r>
              <a:rPr dirty="0"/>
              <a:t>[</a:t>
            </a:r>
            <a:r>
              <a:rPr dirty="0" err="1"/>
              <a:t>Bao</a:t>
            </a:r>
            <a:r>
              <a:rPr dirty="0"/>
              <a:t> </a:t>
            </a:r>
            <a:r>
              <a:rPr i="1" dirty="0"/>
              <a:t>et al. </a:t>
            </a:r>
            <a:r>
              <a:rPr dirty="0"/>
              <a:t>2014]</a:t>
            </a:r>
          </a:p>
        </p:txBody>
      </p:sp>
      <p:pic>
        <p:nvPicPr>
          <p:cNvPr id="40" name="image64.png"/>
          <p:cNvPicPr>
            <a:picLocks noChangeAspect="1"/>
          </p:cNvPicPr>
          <p:nvPr/>
        </p:nvPicPr>
        <p:blipFill>
          <a:blip r:embed="rId4"/>
          <a:srcRect/>
          <a:stretch>
            <a:fillRect/>
          </a:stretch>
        </p:blipFill>
        <p:spPr>
          <a:xfrm>
            <a:off x="5152580" y="2649600"/>
            <a:ext cx="3696902" cy="2464602"/>
          </a:xfrm>
          <a:prstGeom prst="rect">
            <a:avLst/>
          </a:prstGeom>
          <a:ln w="12700" cap="flat">
            <a:noFill/>
            <a:miter lim="400000"/>
            <a:headEnd/>
            <a:tailEnd/>
          </a:ln>
          <a:effectLst/>
        </p:spPr>
      </p:pic>
      <p:sp>
        <p:nvSpPr>
          <p:cNvPr id="41" name="Shape 374"/>
          <p:cNvSpPr/>
          <p:nvPr/>
        </p:nvSpPr>
        <p:spPr>
          <a:xfrm>
            <a:off x="6077798" y="2311409"/>
            <a:ext cx="1828403" cy="332740"/>
          </a:xfrm>
          <a:prstGeom prst="rect">
            <a:avLst/>
          </a:prstGeom>
          <a:noFill/>
          <a:ln w="12700" cap="flat">
            <a:noFill/>
            <a:miter lim="400000"/>
          </a:ln>
          <a:effectLst/>
        </p:spPr>
        <p:txBody>
          <a:bodyPr wrap="square" lIns="45719" tIns="45719" rIns="45719" bIns="45719" numCol="1" anchor="t">
            <a:spAutoFit/>
          </a:bodyPr>
          <a:lstStyle>
            <a:lvl1pPr algn="ctr">
              <a:defRPr sz="1600">
                <a:solidFill>
                  <a:srgbClr val="D9D9D9"/>
                </a:solidFill>
                <a:latin typeface="微软雅黑"/>
                <a:ea typeface="微软雅黑"/>
                <a:cs typeface="微软雅黑"/>
                <a:sym typeface="微软雅黑"/>
              </a:defRPr>
            </a:lvl1pPr>
          </a:lstStyle>
          <a:p>
            <a:r>
              <a:rPr dirty="0" err="1"/>
              <a:t>DeepFlow</a:t>
            </a:r>
            <a:endParaRPr dirty="0"/>
          </a:p>
        </p:txBody>
      </p:sp>
      <p:pic>
        <p:nvPicPr>
          <p:cNvPr id="42" name="image65.png"/>
          <p:cNvPicPr>
            <a:picLocks noChangeAspect="1"/>
          </p:cNvPicPr>
          <p:nvPr/>
        </p:nvPicPr>
        <p:blipFill>
          <a:blip r:embed="rId5"/>
          <a:srcRect/>
          <a:stretch>
            <a:fillRect/>
          </a:stretch>
        </p:blipFill>
        <p:spPr>
          <a:xfrm>
            <a:off x="5152580" y="2649600"/>
            <a:ext cx="3696902" cy="2464602"/>
          </a:xfrm>
          <a:prstGeom prst="rect">
            <a:avLst/>
          </a:prstGeom>
          <a:ln w="12700" cap="flat">
            <a:noFill/>
            <a:miter lim="400000"/>
            <a:headEnd/>
            <a:tailEnd/>
          </a:ln>
          <a:effectLst/>
        </p:spPr>
      </p:pic>
      <p:sp>
        <p:nvSpPr>
          <p:cNvPr id="45" name="Shape 387"/>
          <p:cNvSpPr/>
          <p:nvPr/>
        </p:nvSpPr>
        <p:spPr>
          <a:xfrm>
            <a:off x="5162578" y="2305597"/>
            <a:ext cx="3658842" cy="338552"/>
          </a:xfrm>
          <a:prstGeom prst="rect">
            <a:avLst/>
          </a:prstGeom>
          <a:noFill/>
          <a:ln w="12700" cap="flat">
            <a:noFill/>
            <a:miter lim="400000"/>
          </a:ln>
          <a:effectLst/>
        </p:spPr>
        <p:txBody>
          <a:bodyPr wrap="square" lIns="45719" tIns="45719" rIns="45719" bIns="45719" numCol="1" anchor="t">
            <a:spAutoFit/>
          </a:bodyPr>
          <a:lstStyle/>
          <a:p>
            <a:pPr algn="ctr">
              <a:defRPr sz="1600">
                <a:solidFill>
                  <a:srgbClr val="D9D9D9"/>
                </a:solidFill>
                <a:latin typeface="微软雅黑"/>
                <a:ea typeface="微软雅黑"/>
                <a:cs typeface="微软雅黑"/>
                <a:sym typeface="微软雅黑"/>
              </a:defRPr>
            </a:pPr>
            <a:r>
              <a:rPr dirty="0" err="1"/>
              <a:t>PatchMatch</a:t>
            </a:r>
            <a:r>
              <a:rPr dirty="0"/>
              <a:t> [Barnes </a:t>
            </a:r>
            <a:r>
              <a:rPr i="1" dirty="0"/>
              <a:t>et al.</a:t>
            </a:r>
            <a:r>
              <a:rPr dirty="0"/>
              <a:t> 2009]</a:t>
            </a:r>
          </a:p>
        </p:txBody>
      </p:sp>
      <p:pic>
        <p:nvPicPr>
          <p:cNvPr id="46" name="image66.png"/>
          <p:cNvPicPr>
            <a:picLocks noChangeAspect="1"/>
          </p:cNvPicPr>
          <p:nvPr/>
        </p:nvPicPr>
        <p:blipFill>
          <a:blip r:embed="rId6"/>
          <a:srcRect/>
          <a:stretch>
            <a:fillRect/>
          </a:stretch>
        </p:blipFill>
        <p:spPr>
          <a:xfrm>
            <a:off x="5152580" y="2649600"/>
            <a:ext cx="3696902" cy="2464603"/>
          </a:xfrm>
          <a:prstGeom prst="rect">
            <a:avLst/>
          </a:prstGeom>
          <a:ln w="12700" cap="flat">
            <a:noFill/>
            <a:miter lim="400000"/>
            <a:headEnd/>
            <a:tailEnd/>
          </a:ln>
          <a:effectLst/>
        </p:spPr>
      </p:pic>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1500"/>
                                        <p:tgtEl>
                                          <p:spTgt spid="37"/>
                                        </p:tgtEl>
                                      </p:cBhvr>
                                    </p:animEffect>
                                  </p:childTnLst>
                                </p:cTn>
                              </p:par>
                            </p:childTnLst>
                          </p:cTn>
                        </p:par>
                        <p:par>
                          <p:cTn id="11" fill="hold">
                            <p:stCondLst>
                              <p:cond delay="1500"/>
                            </p:stCondLst>
                            <p:childTnLst>
                              <p:par>
                                <p:cTn id="12" presetID="9" presetClass="exit" presetSubtype="0" fill="hold" grpId="1" nodeType="afterEffect">
                                  <p:stCondLst>
                                    <p:cond delay="0"/>
                                  </p:stCondLst>
                                  <p:childTnLst>
                                    <p:animEffect transition="out" filter="dissolve">
                                      <p:cBhvr>
                                        <p:cTn id="13" dur="500"/>
                                        <p:tgtEl>
                                          <p:spTgt spid="38"/>
                                        </p:tgtEl>
                                      </p:cBhvr>
                                    </p:animEffect>
                                    <p:set>
                                      <p:cBhvr>
                                        <p:cTn id="14" dur="1" fill="hold">
                                          <p:stCondLst>
                                            <p:cond delay="499"/>
                                          </p:stCondLst>
                                        </p:cTn>
                                        <p:tgtEl>
                                          <p:spTgt spid="38"/>
                                        </p:tgtEl>
                                        <p:attrNameLst>
                                          <p:attrName>style.visibility</p:attrName>
                                        </p:attrNameLst>
                                      </p:cBhvr>
                                      <p:to>
                                        <p:strVal val="hidden"/>
                                      </p:to>
                                    </p:set>
                                  </p:childTnLst>
                                </p:cTn>
                              </p:par>
                              <p:par>
                                <p:cTn id="15" presetID="9" presetClass="exit" presetSubtype="0" fill="hold" nodeType="withEffect">
                                  <p:stCondLst>
                                    <p:cond delay="0"/>
                                  </p:stCondLst>
                                  <p:childTnLst>
                                    <p:animEffect transition="out" filter="dissolve">
                                      <p:cBhvr>
                                        <p:cTn id="16" dur="500"/>
                                        <p:tgtEl>
                                          <p:spTgt spid="37"/>
                                        </p:tgtEl>
                                      </p:cBhvr>
                                    </p:animEffect>
                                    <p:set>
                                      <p:cBhvr>
                                        <p:cTn id="17" dur="1" fill="hold">
                                          <p:stCondLst>
                                            <p:cond delay="499"/>
                                          </p:stCondLst>
                                        </p:cTn>
                                        <p:tgtEl>
                                          <p:spTgt spid="37"/>
                                        </p:tgtEl>
                                        <p:attrNameLst>
                                          <p:attrName>style.visibility</p:attrName>
                                        </p:attrNameLst>
                                      </p:cBhvr>
                                      <p:to>
                                        <p:strVal val="hidden"/>
                                      </p:to>
                                    </p:se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500"/>
                                        <p:tgtEl>
                                          <p:spTgt spid="39"/>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500"/>
                                        <p:tgtEl>
                                          <p:spTgt spid="40"/>
                                        </p:tgtEl>
                                      </p:cBhvr>
                                    </p:animEffect>
                                  </p:childTnLst>
                                </p:cTn>
                              </p:par>
                            </p:childTnLst>
                          </p:cTn>
                        </p:par>
                        <p:par>
                          <p:cTn id="25" fill="hold">
                            <p:stCondLst>
                              <p:cond delay="3500"/>
                            </p:stCondLst>
                            <p:childTnLst>
                              <p:par>
                                <p:cTn id="26" presetID="9" presetClass="exit" presetSubtype="0" fill="hold" grpId="1" nodeType="afterEffect">
                                  <p:stCondLst>
                                    <p:cond delay="0"/>
                                  </p:stCondLst>
                                  <p:childTnLst>
                                    <p:animEffect transition="out" filter="dissolve">
                                      <p:cBhvr>
                                        <p:cTn id="27" dur="500"/>
                                        <p:tgtEl>
                                          <p:spTgt spid="39"/>
                                        </p:tgtEl>
                                      </p:cBhvr>
                                    </p:animEffect>
                                    <p:set>
                                      <p:cBhvr>
                                        <p:cTn id="28" dur="1" fill="hold">
                                          <p:stCondLst>
                                            <p:cond delay="499"/>
                                          </p:stCondLst>
                                        </p:cTn>
                                        <p:tgtEl>
                                          <p:spTgt spid="39"/>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40"/>
                                        </p:tgtEl>
                                      </p:cBhvr>
                                    </p:animEffect>
                                    <p:set>
                                      <p:cBhvr>
                                        <p:cTn id="31" dur="1" fill="hold">
                                          <p:stCondLst>
                                            <p:cond delay="499"/>
                                          </p:stCondLst>
                                        </p:cTn>
                                        <p:tgtEl>
                                          <p:spTgt spid="40"/>
                                        </p:tgtEl>
                                        <p:attrNameLst>
                                          <p:attrName>style.visibility</p:attrName>
                                        </p:attrNameLst>
                                      </p:cBhvr>
                                      <p:to>
                                        <p:strVal val="hidden"/>
                                      </p:to>
                                    </p:se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500"/>
                                        <p:tgtEl>
                                          <p:spTgt spid="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500"/>
                                        <p:tgtEl>
                                          <p:spTgt spid="41"/>
                                        </p:tgtEl>
                                      </p:cBhvr>
                                    </p:animEffect>
                                  </p:childTnLst>
                                </p:cTn>
                              </p:par>
                            </p:childTnLst>
                          </p:cTn>
                        </p:par>
                        <p:par>
                          <p:cTn id="39" fill="hold">
                            <p:stCondLst>
                              <p:cond delay="5500"/>
                            </p:stCondLst>
                            <p:childTnLst>
                              <p:par>
                                <p:cTn id="40" presetID="9" presetClass="exit" presetSubtype="0" fill="hold" nodeType="afterEffect">
                                  <p:stCondLst>
                                    <p:cond delay="0"/>
                                  </p:stCondLst>
                                  <p:childTnLst>
                                    <p:animEffect transition="out" filter="dissolv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9" presetClass="exit" presetSubtype="0" fill="hold" grpId="1" nodeType="withEffect">
                                  <p:stCondLst>
                                    <p:cond delay="0"/>
                                  </p:stCondLst>
                                  <p:childTnLst>
                                    <p:animEffect transition="out" filter="dissolve">
                                      <p:cBhvr>
                                        <p:cTn id="44" dur="500"/>
                                        <p:tgtEl>
                                          <p:spTgt spid="41"/>
                                        </p:tgtEl>
                                      </p:cBhvr>
                                    </p:animEffect>
                                    <p:set>
                                      <p:cBhvr>
                                        <p:cTn id="45" dur="1" fill="hold">
                                          <p:stCondLst>
                                            <p:cond delay="499"/>
                                          </p:stCondLst>
                                        </p:cTn>
                                        <p:tgtEl>
                                          <p:spTgt spid="41"/>
                                        </p:tgtEl>
                                        <p:attrNameLst>
                                          <p:attrName>style.visibility</p:attrName>
                                        </p:attrNameLst>
                                      </p:cBhvr>
                                      <p:to>
                                        <p:strVal val="hidden"/>
                                      </p:to>
                                    </p:set>
                                  </p:childTnLst>
                                </p:cTn>
                              </p:par>
                            </p:childTnLst>
                          </p:cTn>
                        </p:par>
                        <p:par>
                          <p:cTn id="46" fill="hold">
                            <p:stCondLst>
                              <p:cond delay="6000"/>
                            </p:stCondLst>
                            <p:childTnLst>
                              <p:par>
                                <p:cTn id="47" presetID="10" presetClass="entr" presetSubtype="0"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1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1" grpId="0"/>
      <p:bldP spid="41" grpId="1"/>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xfrm>
            <a:off x="530860" y="401320"/>
            <a:ext cx="8065770" cy="916305"/>
          </a:xfrm>
          <a:prstGeom prst="rect">
            <a:avLst/>
          </a:prstGeom>
        </p:spPr>
        <p:txBody>
          <a:bodyPr>
            <a:normAutofit fontScale="90000"/>
          </a:bodyPr>
          <a:lstStyle>
            <a:lvl1pPr defTabSz="767715">
              <a:defRPr sz="3530"/>
            </a:lvl1pPr>
          </a:lstStyle>
          <a:p>
            <a:r>
              <a:rPr lang="en-US" sz="2800" dirty="0" smtClean="0"/>
              <a:t>Bi-directional Mask Transfer (</a:t>
            </a:r>
            <a:r>
              <a:rPr sz="2800" dirty="0" smtClean="0"/>
              <a:t>Mask Interpolation</a:t>
            </a:r>
            <a:r>
              <a:rPr lang="en-US" sz="2800" dirty="0" smtClean="0"/>
              <a:t>)</a:t>
            </a:r>
            <a:r>
              <a:rPr lang="zh-CN" altLang="en-US" sz="2800" dirty="0" smtClean="0">
                <a:ea typeface="宋体" charset="0"/>
              </a:rPr>
              <a:t>（双向掩模传输（掩模内插））</a:t>
            </a:r>
            <a:endParaRPr lang="zh-CN" altLang="en-US" sz="2800" dirty="0" smtClean="0">
              <a:ea typeface="宋体" charset="0"/>
            </a:endParaRPr>
          </a:p>
        </p:txBody>
      </p:sp>
      <p:sp>
        <p:nvSpPr>
          <p:cNvPr id="471" name="Shape 471"/>
          <p:cNvSpPr/>
          <p:nvPr/>
        </p:nvSpPr>
        <p:spPr>
          <a:xfrm>
            <a:off x="2383228" y="3565028"/>
            <a:ext cx="457201" cy="228602"/>
          </a:xfrm>
          <a:prstGeom prst="rightArrow">
            <a:avLst>
              <a:gd name="adj1" fmla="val 50000"/>
              <a:gd name="adj2" fmla="val 50000"/>
            </a:avLst>
          </a:prstGeom>
          <a:gradFill>
            <a:gsLst>
              <a:gs pos="0">
                <a:schemeClr val="accent1">
                  <a:hueOff val="432531"/>
                  <a:satOff val="-19636"/>
                  <a:lumOff val="30977"/>
                </a:schemeClr>
              </a:gs>
              <a:gs pos="50000">
                <a:srgbClr val="92A4C1"/>
              </a:gs>
              <a:gs pos="100000">
                <a:schemeClr val="accent1">
                  <a:hueOff val="379246"/>
                  <a:satOff val="-19252"/>
                  <a:lumOff val="21243"/>
                </a:schemeClr>
              </a:gs>
            </a:gsLst>
            <a:lin ang="5400000"/>
          </a:gradFill>
          <a:ln w="6350">
            <a:solidFill>
              <a:schemeClr val="accent1"/>
            </a:solidFill>
            <a:miter/>
          </a:ln>
        </p:spPr>
        <p:txBody>
          <a:bodyPr lIns="45719" rIns="45719" anchor="ctr"/>
          <a:lstStyle/>
          <a:p>
            <a:pPr algn="ctr"/>
          </a:p>
        </p:txBody>
      </p:sp>
      <p:sp>
        <p:nvSpPr>
          <p:cNvPr id="472" name="Shape 472"/>
          <p:cNvSpPr/>
          <p:nvPr/>
        </p:nvSpPr>
        <p:spPr>
          <a:xfrm flipH="1">
            <a:off x="6304353" y="3593603"/>
            <a:ext cx="457201" cy="228602"/>
          </a:xfrm>
          <a:prstGeom prst="rightArrow">
            <a:avLst>
              <a:gd name="adj1" fmla="val 50000"/>
              <a:gd name="adj2" fmla="val 50000"/>
            </a:avLst>
          </a:prstGeom>
          <a:gradFill>
            <a:gsLst>
              <a:gs pos="0">
                <a:schemeClr val="accent1">
                  <a:hueOff val="432531"/>
                  <a:satOff val="-19636"/>
                  <a:lumOff val="30977"/>
                </a:schemeClr>
              </a:gs>
              <a:gs pos="50000">
                <a:srgbClr val="92A4C1"/>
              </a:gs>
              <a:gs pos="100000">
                <a:schemeClr val="accent1">
                  <a:hueOff val="379246"/>
                  <a:satOff val="-19252"/>
                  <a:lumOff val="21243"/>
                </a:schemeClr>
              </a:gs>
            </a:gsLst>
            <a:lin ang="5400000"/>
          </a:gradFill>
          <a:ln w="6350">
            <a:solidFill>
              <a:schemeClr val="accent1"/>
            </a:solidFill>
            <a:miter/>
          </a:ln>
        </p:spPr>
        <p:txBody>
          <a:bodyPr lIns="45719" rIns="45719" anchor="ctr"/>
          <a:lstStyle/>
          <a:p>
            <a:pPr algn="ctr"/>
          </a:p>
        </p:txBody>
      </p:sp>
      <p:pic>
        <p:nvPicPr>
          <p:cNvPr id="473" name="image84.jpg"/>
          <p:cNvPicPr>
            <a:picLocks noChangeAspect="1"/>
          </p:cNvPicPr>
          <p:nvPr/>
        </p:nvPicPr>
        <p:blipFill>
          <a:blip r:embed="rId1"/>
          <a:srcRect/>
          <a:stretch>
            <a:fillRect/>
          </a:stretch>
        </p:blipFill>
        <p:spPr>
          <a:xfrm>
            <a:off x="97230" y="2564903"/>
            <a:ext cx="2286001" cy="2286001"/>
          </a:xfrm>
          <a:prstGeom prst="rect">
            <a:avLst/>
          </a:prstGeom>
          <a:ln w="12700">
            <a:miter lim="400000"/>
            <a:headEnd/>
            <a:tailEnd/>
          </a:ln>
        </p:spPr>
      </p:pic>
      <p:pic>
        <p:nvPicPr>
          <p:cNvPr id="474" name="image85.jpg"/>
          <p:cNvPicPr>
            <a:picLocks noChangeAspect="1"/>
          </p:cNvPicPr>
          <p:nvPr/>
        </p:nvPicPr>
        <p:blipFill>
          <a:blip r:embed="rId2"/>
          <a:srcRect/>
          <a:stretch>
            <a:fillRect/>
          </a:stretch>
        </p:blipFill>
        <p:spPr>
          <a:xfrm>
            <a:off x="6774254" y="2564903"/>
            <a:ext cx="2286001" cy="2286001"/>
          </a:xfrm>
          <a:prstGeom prst="rect">
            <a:avLst/>
          </a:prstGeom>
          <a:ln w="12700">
            <a:miter lim="400000"/>
            <a:headEnd/>
            <a:tailEnd/>
          </a:ln>
        </p:spPr>
      </p:pic>
      <p:pic>
        <p:nvPicPr>
          <p:cNvPr id="475" name="image86.png"/>
          <p:cNvPicPr>
            <a:picLocks noChangeAspect="1"/>
          </p:cNvPicPr>
          <p:nvPr/>
        </p:nvPicPr>
        <p:blipFill>
          <a:blip r:embed="rId3"/>
          <a:srcRect/>
          <a:stretch>
            <a:fillRect/>
          </a:stretch>
        </p:blipFill>
        <p:spPr>
          <a:xfrm>
            <a:off x="3435741" y="2564903"/>
            <a:ext cx="2286001" cy="2286001"/>
          </a:xfrm>
          <a:prstGeom prst="rect">
            <a:avLst/>
          </a:prstGeom>
          <a:ln w="12700">
            <a:miter lim="400000"/>
            <a:headEnd/>
            <a:tailEnd/>
          </a:ln>
        </p:spPr>
      </p:pic>
      <p:pic>
        <p:nvPicPr>
          <p:cNvPr id="476" name="image87.png"/>
          <p:cNvPicPr>
            <a:picLocks noChangeAspect="1"/>
          </p:cNvPicPr>
          <p:nvPr/>
        </p:nvPicPr>
        <p:blipFill>
          <a:blip r:embed="rId4"/>
          <a:srcRect/>
          <a:stretch>
            <a:fillRect/>
          </a:stretch>
        </p:blipFill>
        <p:spPr>
          <a:xfrm>
            <a:off x="3435741" y="2564903"/>
            <a:ext cx="2286001" cy="2286001"/>
          </a:xfrm>
          <a:prstGeom prst="rect">
            <a:avLst/>
          </a:prstGeom>
          <a:ln w="12700">
            <a:miter lim="400000"/>
            <a:headEnd/>
            <a:tailEnd/>
          </a:ln>
        </p:spPr>
      </p:pic>
      <p:grpSp>
        <p:nvGrpSpPr>
          <p:cNvPr id="479" name="Group 479"/>
          <p:cNvGrpSpPr/>
          <p:nvPr/>
        </p:nvGrpSpPr>
        <p:grpSpPr>
          <a:xfrm>
            <a:off x="97229" y="2564903"/>
            <a:ext cx="8963027" cy="2286001"/>
            <a:chOff x="0" y="0"/>
            <a:chExt cx="8963025" cy="2286000"/>
          </a:xfrm>
        </p:grpSpPr>
        <p:pic>
          <p:nvPicPr>
            <p:cNvPr id="477" name="image88.png"/>
            <p:cNvPicPr>
              <a:picLocks noChangeAspect="1"/>
            </p:cNvPicPr>
            <p:nvPr/>
          </p:nvPicPr>
          <p:blipFill>
            <a:blip r:embed="rId5"/>
            <a:srcRect/>
            <a:stretch>
              <a:fillRect/>
            </a:stretch>
          </p:blipFill>
          <p:spPr>
            <a:xfrm>
              <a:off x="6677025" y="0"/>
              <a:ext cx="2286000" cy="2286000"/>
            </a:xfrm>
            <a:prstGeom prst="rect">
              <a:avLst/>
            </a:prstGeom>
            <a:ln w="12700" cap="flat">
              <a:noFill/>
              <a:miter lim="400000"/>
              <a:headEnd/>
              <a:tailEnd/>
            </a:ln>
            <a:effectLst/>
          </p:spPr>
        </p:pic>
        <p:pic>
          <p:nvPicPr>
            <p:cNvPr id="478" name="image89.png"/>
            <p:cNvPicPr>
              <a:picLocks noChangeAspect="1"/>
            </p:cNvPicPr>
            <p:nvPr/>
          </p:nvPicPr>
          <p:blipFill>
            <a:blip r:embed="rId6"/>
            <a:srcRect/>
            <a:stretch>
              <a:fillRect/>
            </a:stretch>
          </p:blipFill>
          <p:spPr>
            <a:xfrm>
              <a:off x="-1" y="0"/>
              <a:ext cx="2286001" cy="2286000"/>
            </a:xfrm>
            <a:prstGeom prst="rect">
              <a:avLst/>
            </a:prstGeom>
            <a:ln w="12700" cap="flat">
              <a:noFill/>
              <a:miter lim="400000"/>
              <a:headEnd/>
              <a:tailEnd/>
            </a:ln>
            <a:effectLst/>
          </p:spPr>
        </p:pic>
      </p:grpSp>
      <p:grpSp>
        <p:nvGrpSpPr>
          <p:cNvPr id="487" name="Group 487"/>
          <p:cNvGrpSpPr/>
          <p:nvPr/>
        </p:nvGrpSpPr>
        <p:grpSpPr>
          <a:xfrm>
            <a:off x="788745" y="2798265"/>
            <a:ext cx="7442835" cy="1827739"/>
            <a:chOff x="0" y="0"/>
            <a:chExt cx="7442834" cy="1827738"/>
          </a:xfrm>
        </p:grpSpPr>
        <p:sp>
          <p:nvSpPr>
            <p:cNvPr id="480" name="Shape 480"/>
            <p:cNvSpPr/>
            <p:nvPr/>
          </p:nvSpPr>
          <p:spPr>
            <a:xfrm>
              <a:off x="270509" y="-1"/>
              <a:ext cx="6743701" cy="47627"/>
            </a:xfrm>
            <a:prstGeom prst="line">
              <a:avLst/>
            </a:prstGeom>
            <a:noFill/>
            <a:ln w="19050" cap="flat">
              <a:solidFill>
                <a:srgbClr val="DE8DC3"/>
              </a:solidFill>
              <a:prstDash val="solid"/>
              <a:miter lim="800000"/>
            </a:ln>
            <a:effectLst/>
          </p:spPr>
          <p:txBody>
            <a:bodyPr wrap="square" lIns="45719" tIns="45719" rIns="45719" bIns="45719" numCol="1" anchor="t">
              <a:noAutofit/>
            </a:bodyPr>
            <a:lstStyle/>
            <a:p/>
          </p:txBody>
        </p:sp>
        <p:sp>
          <p:nvSpPr>
            <p:cNvPr id="481" name="Shape 481"/>
            <p:cNvSpPr/>
            <p:nvPr/>
          </p:nvSpPr>
          <p:spPr>
            <a:xfrm>
              <a:off x="0" y="938212"/>
              <a:ext cx="6795135" cy="57152"/>
            </a:xfrm>
            <a:prstGeom prst="line">
              <a:avLst/>
            </a:prstGeom>
            <a:noFill/>
            <a:ln w="19050" cap="flat">
              <a:solidFill>
                <a:srgbClr val="979E81"/>
              </a:solidFill>
              <a:prstDash val="solid"/>
              <a:miter lim="800000"/>
            </a:ln>
            <a:effectLst/>
          </p:spPr>
          <p:txBody>
            <a:bodyPr wrap="square" lIns="45719" tIns="45719" rIns="45719" bIns="45719" numCol="1" anchor="t">
              <a:noAutofit/>
            </a:bodyPr>
            <a:lstStyle/>
            <a:p/>
          </p:txBody>
        </p:sp>
        <p:sp>
          <p:nvSpPr>
            <p:cNvPr id="482" name="Shape 482"/>
            <p:cNvSpPr/>
            <p:nvPr/>
          </p:nvSpPr>
          <p:spPr>
            <a:xfrm>
              <a:off x="737234" y="558505"/>
              <a:ext cx="6705601" cy="52390"/>
            </a:xfrm>
            <a:prstGeom prst="line">
              <a:avLst/>
            </a:prstGeom>
            <a:noFill/>
            <a:ln w="19050" cap="flat">
              <a:solidFill>
                <a:srgbClr val="F3BBE4"/>
              </a:solidFill>
              <a:prstDash val="solid"/>
              <a:miter lim="800000"/>
            </a:ln>
            <a:effectLst/>
          </p:spPr>
          <p:txBody>
            <a:bodyPr wrap="square" lIns="45719" tIns="45719" rIns="45719" bIns="45719" numCol="1" anchor="t">
              <a:noAutofit/>
            </a:bodyPr>
            <a:lstStyle/>
            <a:p/>
          </p:txBody>
        </p:sp>
        <p:sp>
          <p:nvSpPr>
            <p:cNvPr id="483" name="Shape 483"/>
            <p:cNvSpPr/>
            <p:nvPr/>
          </p:nvSpPr>
          <p:spPr>
            <a:xfrm flipV="1">
              <a:off x="641984" y="1257302"/>
              <a:ext cx="6707982" cy="7425"/>
            </a:xfrm>
            <a:prstGeom prst="line">
              <a:avLst/>
            </a:prstGeom>
            <a:noFill/>
            <a:ln w="19050" cap="flat">
              <a:solidFill>
                <a:srgbClr val="E7D6CF"/>
              </a:solidFill>
              <a:prstDash val="solid"/>
              <a:miter lim="800000"/>
            </a:ln>
            <a:effectLst/>
          </p:spPr>
          <p:txBody>
            <a:bodyPr wrap="square" lIns="45719" tIns="45719" rIns="45719" bIns="45719" numCol="1" anchor="t">
              <a:noAutofit/>
            </a:bodyPr>
            <a:lstStyle/>
            <a:p/>
          </p:txBody>
        </p:sp>
        <p:sp>
          <p:nvSpPr>
            <p:cNvPr id="484" name="Shape 484"/>
            <p:cNvSpPr/>
            <p:nvPr/>
          </p:nvSpPr>
          <p:spPr>
            <a:xfrm flipV="1">
              <a:off x="181310" y="446264"/>
              <a:ext cx="6832900" cy="21432"/>
            </a:xfrm>
            <a:prstGeom prst="line">
              <a:avLst/>
            </a:prstGeom>
            <a:noFill/>
            <a:ln w="19050" cap="flat">
              <a:solidFill>
                <a:srgbClr val="9484FA"/>
              </a:solidFill>
              <a:prstDash val="solid"/>
              <a:miter lim="800000"/>
            </a:ln>
            <a:effectLst/>
          </p:spPr>
          <p:txBody>
            <a:bodyPr wrap="square" lIns="45719" tIns="45719" rIns="45719" bIns="45719" numCol="1" anchor="t">
              <a:noAutofit/>
            </a:bodyPr>
            <a:lstStyle/>
            <a:p/>
          </p:txBody>
        </p:sp>
        <p:sp>
          <p:nvSpPr>
            <p:cNvPr id="485" name="Shape 485"/>
            <p:cNvSpPr/>
            <p:nvPr/>
          </p:nvSpPr>
          <p:spPr>
            <a:xfrm>
              <a:off x="270509" y="1495351"/>
              <a:ext cx="6858002" cy="23887"/>
            </a:xfrm>
            <a:prstGeom prst="line">
              <a:avLst/>
            </a:prstGeom>
            <a:noFill/>
            <a:ln w="19050" cap="flat">
              <a:solidFill>
                <a:srgbClr val="88E5C4"/>
              </a:solidFill>
              <a:prstDash val="solid"/>
              <a:miter lim="800000"/>
            </a:ln>
            <a:effectLst/>
          </p:spPr>
          <p:txBody>
            <a:bodyPr wrap="square" lIns="45719" tIns="45719" rIns="45719" bIns="45719" numCol="1" anchor="t">
              <a:noAutofit/>
            </a:bodyPr>
            <a:lstStyle/>
            <a:p/>
          </p:txBody>
        </p:sp>
        <p:sp>
          <p:nvSpPr>
            <p:cNvPr id="486" name="Shape 486"/>
            <p:cNvSpPr/>
            <p:nvPr/>
          </p:nvSpPr>
          <p:spPr>
            <a:xfrm>
              <a:off x="374948" y="1810982"/>
              <a:ext cx="6753563" cy="16756"/>
            </a:xfrm>
            <a:prstGeom prst="line">
              <a:avLst/>
            </a:prstGeom>
            <a:noFill/>
            <a:ln w="19050" cap="flat">
              <a:solidFill>
                <a:srgbClr val="AE95D8"/>
              </a:solidFill>
              <a:prstDash val="solid"/>
              <a:miter lim="800000"/>
            </a:ln>
            <a:effectLst/>
          </p:spPr>
          <p:txBody>
            <a:bodyPr wrap="square" lIns="45719" tIns="45719" rIns="45719" bIns="45719" numCol="1" anchor="t">
              <a:noAutofit/>
            </a:bodyPr>
            <a:lstStyle/>
            <a:p/>
          </p:txBody>
        </p:sp>
      </p:grpSp>
      <p:grpSp>
        <p:nvGrpSpPr>
          <p:cNvPr id="493" name="Group 493"/>
          <p:cNvGrpSpPr/>
          <p:nvPr/>
        </p:nvGrpSpPr>
        <p:grpSpPr>
          <a:xfrm>
            <a:off x="100087" y="2564903"/>
            <a:ext cx="8954452" cy="2675283"/>
            <a:chOff x="0" y="0"/>
            <a:chExt cx="8954450" cy="2675281"/>
          </a:xfrm>
        </p:grpSpPr>
        <p:pic>
          <p:nvPicPr>
            <p:cNvPr id="488" name="image90.png"/>
            <p:cNvPicPr>
              <a:picLocks noChangeAspect="1"/>
            </p:cNvPicPr>
            <p:nvPr/>
          </p:nvPicPr>
          <p:blipFill>
            <a:blip r:embed="rId7"/>
            <a:srcRect/>
            <a:stretch>
              <a:fillRect/>
            </a:stretch>
          </p:blipFill>
          <p:spPr>
            <a:xfrm>
              <a:off x="6668451" y="1224"/>
              <a:ext cx="2286000" cy="2286001"/>
            </a:xfrm>
            <a:prstGeom prst="rect">
              <a:avLst/>
            </a:prstGeom>
            <a:ln w="12700" cap="flat">
              <a:noFill/>
              <a:miter lim="400000"/>
              <a:headEnd/>
              <a:tailEnd/>
            </a:ln>
            <a:effectLst/>
          </p:spPr>
        </p:pic>
        <p:grpSp>
          <p:nvGrpSpPr>
            <p:cNvPr id="491" name="Group 491"/>
            <p:cNvGrpSpPr/>
            <p:nvPr/>
          </p:nvGrpSpPr>
          <p:grpSpPr>
            <a:xfrm>
              <a:off x="159180" y="2353206"/>
              <a:ext cx="8712644" cy="322076"/>
              <a:chOff x="0" y="0"/>
              <a:chExt cx="8712642" cy="322075"/>
            </a:xfrm>
          </p:grpSpPr>
          <p:sp>
            <p:nvSpPr>
              <p:cNvPr id="489" name="Shape 489"/>
              <p:cNvSpPr/>
              <p:nvPr/>
            </p:nvSpPr>
            <p:spPr>
              <a:xfrm>
                <a:off x="0" y="0"/>
                <a:ext cx="1961925" cy="307340"/>
              </a:xfrm>
              <a:prstGeom prst="rect">
                <a:avLst/>
              </a:prstGeom>
              <a:noFill/>
              <a:ln w="12700" cap="flat">
                <a:noFill/>
                <a:miter lim="400000"/>
              </a:ln>
              <a:effectLst/>
            </p:spPr>
            <p:txBody>
              <a:bodyPr wrap="none" lIns="45719" tIns="45719" rIns="45719" bIns="45719" numCol="1" anchor="t">
                <a:spAutoFit/>
              </a:bodyPr>
              <a:lstStyle>
                <a:lvl1pPr algn="ctr">
                  <a:defRPr sz="1400">
                    <a:solidFill>
                      <a:schemeClr val="accent3">
                        <a:lumOff val="44000"/>
                      </a:schemeClr>
                    </a:solidFill>
                    <a:latin typeface="微软雅黑"/>
                    <a:ea typeface="微软雅黑"/>
                    <a:cs typeface="微软雅黑"/>
                    <a:sym typeface="微软雅黑"/>
                  </a:defRPr>
                </a:lvl1pPr>
              </a:lstStyle>
              <a:p>
                <a:r>
                  <a:t>aligned source FG (left)</a:t>
                </a:r>
              </a:p>
            </p:txBody>
          </p:sp>
          <p:sp>
            <p:nvSpPr>
              <p:cNvPr id="490" name="Shape 490"/>
              <p:cNvSpPr/>
              <p:nvPr/>
            </p:nvSpPr>
            <p:spPr>
              <a:xfrm>
                <a:off x="6642024" y="14735"/>
                <a:ext cx="2070619" cy="307340"/>
              </a:xfrm>
              <a:prstGeom prst="rect">
                <a:avLst/>
              </a:prstGeom>
              <a:noFill/>
              <a:ln w="12700" cap="flat">
                <a:noFill/>
                <a:miter lim="400000"/>
              </a:ln>
              <a:effectLst/>
            </p:spPr>
            <p:txBody>
              <a:bodyPr wrap="none" lIns="45719" tIns="45719" rIns="45719" bIns="45719" numCol="1" anchor="t">
                <a:spAutoFit/>
              </a:bodyPr>
              <a:lstStyle>
                <a:lvl1pPr algn="ctr">
                  <a:defRPr sz="1400">
                    <a:solidFill>
                      <a:schemeClr val="accent3">
                        <a:lumOff val="44000"/>
                      </a:schemeClr>
                    </a:solidFill>
                    <a:latin typeface="微软雅黑"/>
                    <a:ea typeface="微软雅黑"/>
                    <a:cs typeface="微软雅黑"/>
                    <a:sym typeface="微软雅黑"/>
                  </a:defRPr>
                </a:lvl1pPr>
              </a:lstStyle>
              <a:p>
                <a:r>
                  <a:t>aligned source FG (right)</a:t>
                </a:r>
              </a:p>
            </p:txBody>
          </p:sp>
        </p:grpSp>
        <p:pic>
          <p:nvPicPr>
            <p:cNvPr id="492" name="image91.png"/>
            <p:cNvPicPr>
              <a:picLocks noChangeAspect="1"/>
            </p:cNvPicPr>
            <p:nvPr/>
          </p:nvPicPr>
          <p:blipFill>
            <a:blip r:embed="rId8"/>
            <a:srcRect/>
            <a:stretch>
              <a:fillRect/>
            </a:stretch>
          </p:blipFill>
          <p:spPr>
            <a:xfrm>
              <a:off x="0" y="0"/>
              <a:ext cx="2286000" cy="2286000"/>
            </a:xfrm>
            <a:prstGeom prst="rect">
              <a:avLst/>
            </a:prstGeom>
            <a:ln w="12700" cap="flat">
              <a:noFill/>
              <a:miter lim="400000"/>
              <a:headEnd/>
              <a:tailEnd/>
            </a:ln>
            <a:effectLst/>
          </p:spPr>
        </p:pic>
      </p:gr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indefinite" fill="hold"/>
                                        <p:tgtEl>
                                          <p:spTgt spid="487"/>
                                        </p:tgtEl>
                                        <p:attrNameLst>
                                          <p:attrName>style.visibility</p:attrName>
                                        </p:attrNameLst>
                                      </p:cBhvr>
                                      <p:to>
                                        <p:strVal val="visible"/>
                                      </p:to>
                                    </p:set>
                                    <p:animEffect transition="in" filter="box(in)">
                                      <p:cBhvr>
                                        <p:cTn id="7" dur="1000"/>
                                        <p:tgtEl>
                                          <p:spTgt spid="487"/>
                                        </p:tgtEl>
                                      </p:cBhvr>
                                    </p:animEffect>
                                  </p:childTnLst>
                                </p:cTn>
                              </p:par>
                            </p:childTnLst>
                          </p:cTn>
                        </p:par>
                        <p:par>
                          <p:cTn id="8" fill="hold">
                            <p:stCondLst>
                              <p:cond delay="1000"/>
                            </p:stCondLst>
                            <p:childTnLst>
                              <p:par>
                                <p:cTn id="9" presetID="9" presetClass="entr" presetSubtype="0" fill="hold" grpId="2" nodeType="afterEffect">
                                  <p:stCondLst>
                                    <p:cond delay="1000"/>
                                  </p:stCondLst>
                                  <p:childTnLst>
                                    <p:set>
                                      <p:cBhvr>
                                        <p:cTn id="10" dur="indefinite" fill="hold"/>
                                        <p:tgtEl>
                                          <p:spTgt spid="479"/>
                                        </p:tgtEl>
                                        <p:attrNameLst>
                                          <p:attrName>style.visibility</p:attrName>
                                        </p:attrNameLst>
                                      </p:cBhvr>
                                      <p:to>
                                        <p:strVal val="visible"/>
                                      </p:to>
                                    </p:set>
                                    <p:animEffect transition="in" filter="dissolve">
                                      <p:cBhvr>
                                        <p:cTn id="11" dur="499"/>
                                        <p:tgtEl>
                                          <p:spTgt spid="479"/>
                                        </p:tgtEl>
                                      </p:cBhvr>
                                    </p:animEffect>
                                  </p:childTnLst>
                                </p:cTn>
                              </p:par>
                            </p:childTnLst>
                          </p:cTn>
                        </p:par>
                        <p:par>
                          <p:cTn id="12" fill="hold">
                            <p:stCondLst>
                              <p:cond delay="2500"/>
                            </p:stCondLst>
                            <p:childTnLst>
                              <p:par>
                                <p:cTn id="13" presetID="9" presetClass="entr" presetSubtype="0" fill="hold" grpId="3" nodeType="afterEffect">
                                  <p:stCondLst>
                                    <p:cond delay="0"/>
                                  </p:stCondLst>
                                  <p:childTnLst>
                                    <p:set>
                                      <p:cBhvr>
                                        <p:cTn id="14" dur="indefinite" fill="hold"/>
                                        <p:tgtEl>
                                          <p:spTgt spid="476"/>
                                        </p:tgtEl>
                                        <p:attrNameLst>
                                          <p:attrName>style.visibility</p:attrName>
                                        </p:attrNameLst>
                                      </p:cBhvr>
                                      <p:to>
                                        <p:strVal val="visible"/>
                                      </p:to>
                                    </p:set>
                                    <p:animEffect transition="in" filter="dissolve">
                                      <p:cBhvr>
                                        <p:cTn id="15" dur="499"/>
                                        <p:tgtEl>
                                          <p:spTgt spid="476"/>
                                        </p:tgtEl>
                                      </p:cBhvr>
                                    </p:animEffect>
                                  </p:childTnLst>
                                </p:cTn>
                              </p:par>
                            </p:childTnLst>
                          </p:cTn>
                        </p:par>
                        <p:par>
                          <p:cTn id="16" fill="hold">
                            <p:stCondLst>
                              <p:cond delay="3000"/>
                            </p:stCondLst>
                            <p:childTnLst>
                              <p:par>
                                <p:cTn id="17" presetID="9" presetClass="exit" presetSubtype="0" fill="hold" grpId="4" nodeType="afterEffect">
                                  <p:stCondLst>
                                    <p:cond delay="0"/>
                                  </p:stCondLst>
                                  <p:childTnLst>
                                    <p:animEffect transition="out" filter="dissolve">
                                      <p:cBhvr>
                                        <p:cTn id="18" dur="499" fill="hold"/>
                                        <p:tgtEl>
                                          <p:spTgt spid="487"/>
                                        </p:tgtEl>
                                      </p:cBhvr>
                                    </p:animEffect>
                                    <p:set>
                                      <p:cBhvr>
                                        <p:cTn id="19" dur="indefinite" fill="hold">
                                          <p:stCondLst>
                                            <p:cond delay="498"/>
                                          </p:stCondLst>
                                        </p:cTn>
                                        <p:tgtEl>
                                          <p:spTgt spid="487"/>
                                        </p:tgtEl>
                                        <p:attrNameLst>
                                          <p:attrName>style.visibility</p:attrName>
                                        </p:attrNameLst>
                                      </p:cBhvr>
                                      <p:to>
                                        <p:strVal val="hidden"/>
                                      </p:to>
                                    </p:set>
                                  </p:childTnLst>
                                </p:cTn>
                              </p:par>
                            </p:childTnLst>
                          </p:cTn>
                        </p:par>
                        <p:par>
                          <p:cTn id="20" fill="hold">
                            <p:stCondLst>
                              <p:cond delay="3500"/>
                            </p:stCondLst>
                            <p:childTnLst>
                              <p:par>
                                <p:cTn id="21" presetID="9" presetClass="entr" presetSubtype="0" fill="hold" grpId="5" nodeType="afterEffect">
                                  <p:stCondLst>
                                    <p:cond delay="0"/>
                                  </p:stCondLst>
                                  <p:childTnLst>
                                    <p:set>
                                      <p:cBhvr>
                                        <p:cTn id="22" dur="indefinite" fill="hold"/>
                                        <p:tgtEl>
                                          <p:spTgt spid="493"/>
                                        </p:tgtEl>
                                        <p:attrNameLst>
                                          <p:attrName>style.visibility</p:attrName>
                                        </p:attrNameLst>
                                      </p:cBhvr>
                                      <p:to>
                                        <p:strVal val="visible"/>
                                      </p:to>
                                    </p:set>
                                    <p:animEffect transition="in" filter="dissolve">
                                      <p:cBhvr>
                                        <p:cTn id="23" dur="500"/>
                                        <p:tgtEl>
                                          <p:spTgt spid="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3" animBg="1" advAuto="0"/>
      <p:bldP spid="479" grpId="2" animBg="1" advAuto="0"/>
      <p:bldP spid="487" grpId="1" animBg="1" advAuto="0"/>
      <p:bldP spid="487" grpId="4" animBg="1" advAuto="0"/>
      <p:bldP spid="493" grpId="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 name="Shape 497"/>
          <p:cNvSpPr>
            <a:spLocks noGrp="1"/>
          </p:cNvSpPr>
          <p:nvPr>
            <p:ph type="title"/>
          </p:nvPr>
        </p:nvSpPr>
        <p:spPr>
          <a:prstGeom prst="rect">
            <a:avLst/>
          </a:prstGeom>
        </p:spPr>
        <p:txBody>
          <a:bodyPr>
            <a:normAutofit fontScale="90000"/>
          </a:bodyPr>
          <a:lstStyle>
            <a:lvl1pPr defTabSz="767715">
              <a:defRPr sz="3530"/>
            </a:lvl1pPr>
          </a:lstStyle>
          <a:p>
            <a:r>
              <a:rPr lang="en-US" altLang="zh-CN" dirty="0"/>
              <a:t>Mask Interpolation</a:t>
            </a:r>
            <a:r>
              <a:rPr lang="zh-CN" altLang="en-US" dirty="0">
                <a:ea typeface="宋体" charset="0"/>
              </a:rPr>
              <a:t>（掩模内插）</a:t>
            </a:r>
            <a:endParaRPr lang="zh-CN" altLang="en-US" dirty="0">
              <a:ea typeface="宋体" charset="0"/>
            </a:endParaRPr>
          </a:p>
        </p:txBody>
      </p:sp>
      <p:grpSp>
        <p:nvGrpSpPr>
          <p:cNvPr id="500" name="Group 500"/>
          <p:cNvGrpSpPr/>
          <p:nvPr/>
        </p:nvGrpSpPr>
        <p:grpSpPr>
          <a:xfrm>
            <a:off x="4433929" y="2700125"/>
            <a:ext cx="1986076" cy="2287046"/>
            <a:chOff x="0" y="0"/>
            <a:chExt cx="1986075" cy="2287045"/>
          </a:xfrm>
        </p:grpSpPr>
        <p:sp>
          <p:nvSpPr>
            <p:cNvPr id="498" name="Shape 498"/>
            <p:cNvSpPr/>
            <p:nvPr/>
          </p:nvSpPr>
          <p:spPr>
            <a:xfrm>
              <a:off x="0" y="-1"/>
              <a:ext cx="1986076" cy="1153118"/>
            </a:xfrm>
            <a:prstGeom prst="line">
              <a:avLst/>
            </a:prstGeom>
            <a:noFill/>
            <a:ln w="38100" cap="flat">
              <a:solidFill>
                <a:srgbClr val="E0E0FF"/>
              </a:solidFill>
              <a:prstDash val="solid"/>
              <a:miter lim="800000"/>
              <a:tailEnd type="triangle" w="med" len="med"/>
            </a:ln>
            <a:effectLst/>
          </p:spPr>
          <p:txBody>
            <a:bodyPr wrap="square" lIns="45719" tIns="45719" rIns="45719" bIns="45719" numCol="1" anchor="t">
              <a:noAutofit/>
            </a:bodyPr>
            <a:lstStyle/>
            <a:p/>
          </p:txBody>
        </p:sp>
        <p:sp>
          <p:nvSpPr>
            <p:cNvPr id="499" name="Shape 499"/>
            <p:cNvSpPr/>
            <p:nvPr/>
          </p:nvSpPr>
          <p:spPr>
            <a:xfrm flipV="1">
              <a:off x="11652" y="1203496"/>
              <a:ext cx="1974425" cy="1083550"/>
            </a:xfrm>
            <a:prstGeom prst="line">
              <a:avLst/>
            </a:prstGeom>
            <a:noFill/>
            <a:ln w="38100" cap="flat">
              <a:solidFill>
                <a:srgbClr val="E0E0FF"/>
              </a:solidFill>
              <a:prstDash val="solid"/>
              <a:miter lim="800000"/>
              <a:tailEnd type="triangle" w="med" len="med"/>
            </a:ln>
            <a:effectLst/>
          </p:spPr>
          <p:txBody>
            <a:bodyPr wrap="square" lIns="45719" tIns="45719" rIns="45719" bIns="45719" numCol="1" anchor="t">
              <a:noAutofit/>
            </a:bodyPr>
            <a:lstStyle/>
            <a:p/>
          </p:txBody>
        </p:sp>
      </p:grpSp>
      <p:sp>
        <p:nvSpPr>
          <p:cNvPr id="501" name="Shape 501"/>
          <p:cNvSpPr/>
          <p:nvPr/>
        </p:nvSpPr>
        <p:spPr>
          <a:xfrm>
            <a:off x="1721753" y="3559412"/>
            <a:ext cx="1695226" cy="307341"/>
          </a:xfrm>
          <a:prstGeom prst="rect">
            <a:avLst/>
          </a:prstGeom>
          <a:ln w="12700">
            <a:miter lim="400000"/>
          </a:ln>
        </p:spPr>
        <p:txBody>
          <a:bodyPr wrap="none" lIns="45719" rIns="45719">
            <a:spAutoFit/>
          </a:bodyPr>
          <a:lstStyle>
            <a:lvl1pPr algn="ctr">
              <a:defRPr sz="1400">
                <a:solidFill>
                  <a:schemeClr val="accent3">
                    <a:lumOff val="44000"/>
                  </a:schemeClr>
                </a:solidFill>
                <a:latin typeface="微软雅黑"/>
                <a:ea typeface="微软雅黑"/>
                <a:cs typeface="微软雅黑"/>
                <a:sym typeface="微软雅黑"/>
              </a:defRPr>
            </a:lvl1pPr>
          </a:lstStyle>
          <a:p>
            <a:r>
              <a:t>aligned source FGs </a:t>
            </a:r>
          </a:p>
        </p:txBody>
      </p:sp>
      <p:pic>
        <p:nvPicPr>
          <p:cNvPr id="502" name="image92.png"/>
          <p:cNvPicPr>
            <a:picLocks noChangeAspect="1"/>
          </p:cNvPicPr>
          <p:nvPr/>
        </p:nvPicPr>
        <p:blipFill>
          <a:blip r:embed="rId1"/>
          <a:srcRect/>
          <a:stretch>
            <a:fillRect/>
          </a:stretch>
        </p:blipFill>
        <p:spPr>
          <a:xfrm>
            <a:off x="2615887" y="1772816"/>
            <a:ext cx="1828801" cy="1828801"/>
          </a:xfrm>
          <a:prstGeom prst="rect">
            <a:avLst/>
          </a:prstGeom>
          <a:ln w="12700">
            <a:miter lim="400000"/>
            <a:headEnd/>
            <a:tailEnd/>
          </a:ln>
        </p:spPr>
      </p:pic>
      <p:sp>
        <p:nvSpPr>
          <p:cNvPr id="503" name="Shape 503"/>
          <p:cNvSpPr/>
          <p:nvPr/>
        </p:nvSpPr>
        <p:spPr>
          <a:xfrm>
            <a:off x="1716761" y="5832107"/>
            <a:ext cx="1705210" cy="307341"/>
          </a:xfrm>
          <a:prstGeom prst="rect">
            <a:avLst/>
          </a:prstGeom>
          <a:ln w="12700">
            <a:miter lim="400000"/>
          </a:ln>
        </p:spPr>
        <p:txBody>
          <a:bodyPr wrap="none" lIns="45719" rIns="45719">
            <a:spAutoFit/>
          </a:bodyPr>
          <a:lstStyle>
            <a:lvl1pPr algn="ctr">
              <a:defRPr sz="1400">
                <a:solidFill>
                  <a:schemeClr val="accent3">
                    <a:lumOff val="44000"/>
                  </a:schemeClr>
                </a:solidFill>
                <a:latin typeface="微软雅黑"/>
                <a:ea typeface="微软雅黑"/>
                <a:cs typeface="微软雅黑"/>
                <a:sym typeface="微软雅黑"/>
              </a:defRPr>
            </a:lvl1pPr>
          </a:lstStyle>
          <a:p>
            <a:r>
              <a:t>aligned source BGs </a:t>
            </a:r>
          </a:p>
        </p:txBody>
      </p:sp>
      <p:pic>
        <p:nvPicPr>
          <p:cNvPr id="504" name="image93.png"/>
          <p:cNvPicPr>
            <a:picLocks noChangeAspect="1"/>
          </p:cNvPicPr>
          <p:nvPr/>
        </p:nvPicPr>
        <p:blipFill>
          <a:blip r:embed="rId2"/>
          <a:srcRect/>
          <a:stretch>
            <a:fillRect/>
          </a:stretch>
        </p:blipFill>
        <p:spPr>
          <a:xfrm>
            <a:off x="683568" y="4052256"/>
            <a:ext cx="1828801" cy="1828801"/>
          </a:xfrm>
          <a:prstGeom prst="rect">
            <a:avLst/>
          </a:prstGeom>
          <a:ln w="12700">
            <a:miter lim="400000"/>
            <a:headEnd/>
            <a:tailEnd/>
          </a:ln>
        </p:spPr>
      </p:pic>
      <p:pic>
        <p:nvPicPr>
          <p:cNvPr id="505" name="image94.png"/>
          <p:cNvPicPr>
            <a:picLocks noChangeAspect="1"/>
          </p:cNvPicPr>
          <p:nvPr/>
        </p:nvPicPr>
        <p:blipFill>
          <a:blip r:embed="rId3"/>
          <a:srcRect/>
          <a:stretch>
            <a:fillRect/>
          </a:stretch>
        </p:blipFill>
        <p:spPr>
          <a:xfrm>
            <a:off x="2610955" y="4052256"/>
            <a:ext cx="1828801" cy="1828801"/>
          </a:xfrm>
          <a:prstGeom prst="rect">
            <a:avLst/>
          </a:prstGeom>
          <a:ln w="12700">
            <a:miter lim="400000"/>
            <a:headEnd/>
            <a:tailEnd/>
          </a:ln>
        </p:spPr>
      </p:pic>
      <p:pic>
        <p:nvPicPr>
          <p:cNvPr id="506" name="image86.png"/>
          <p:cNvPicPr>
            <a:picLocks noChangeAspect="1"/>
          </p:cNvPicPr>
          <p:nvPr/>
        </p:nvPicPr>
        <p:blipFill>
          <a:blip r:embed="rId4"/>
          <a:srcRect/>
          <a:stretch>
            <a:fillRect/>
          </a:stretch>
        </p:blipFill>
        <p:spPr>
          <a:xfrm>
            <a:off x="6430762" y="2700647"/>
            <a:ext cx="2286001" cy="2286001"/>
          </a:xfrm>
          <a:prstGeom prst="rect">
            <a:avLst/>
          </a:prstGeom>
          <a:ln w="12700">
            <a:miter lim="400000"/>
            <a:headEnd/>
            <a:tailEnd/>
          </a:ln>
        </p:spPr>
      </p:pic>
      <p:pic>
        <p:nvPicPr>
          <p:cNvPr id="507" name="image95.png"/>
          <p:cNvPicPr>
            <a:picLocks noChangeAspect="1"/>
          </p:cNvPicPr>
          <p:nvPr/>
        </p:nvPicPr>
        <p:blipFill>
          <a:blip r:embed="rId5"/>
          <a:srcRect/>
          <a:stretch>
            <a:fillRect/>
          </a:stretch>
        </p:blipFill>
        <p:spPr>
          <a:xfrm>
            <a:off x="6430762" y="2700647"/>
            <a:ext cx="2286001" cy="2286001"/>
          </a:xfrm>
          <a:prstGeom prst="rect">
            <a:avLst/>
          </a:prstGeom>
          <a:ln w="12700">
            <a:miter lim="400000"/>
            <a:headEnd/>
            <a:tailEnd/>
          </a:ln>
        </p:spPr>
      </p:pic>
      <p:pic>
        <p:nvPicPr>
          <p:cNvPr id="508" name="image91.png"/>
          <p:cNvPicPr>
            <a:picLocks noChangeAspect="1"/>
          </p:cNvPicPr>
          <p:nvPr/>
        </p:nvPicPr>
        <p:blipFill>
          <a:blip r:embed="rId6"/>
          <a:srcRect/>
          <a:stretch>
            <a:fillRect/>
          </a:stretch>
        </p:blipFill>
        <p:spPr>
          <a:xfrm>
            <a:off x="683568" y="1772816"/>
            <a:ext cx="1828801" cy="1828801"/>
          </a:xfrm>
          <a:prstGeom prst="rect">
            <a:avLst/>
          </a:prstGeom>
          <a:ln w="12700">
            <a:miter lim="400000"/>
            <a:headEnd/>
            <a:tailEnd/>
          </a:ln>
        </p:spPr>
      </p:pic>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indefinite" fill="hold"/>
                                        <p:tgtEl>
                                          <p:spTgt spid="500"/>
                                        </p:tgtEl>
                                        <p:attrNameLst>
                                          <p:attrName>style.visibility</p:attrName>
                                        </p:attrNameLst>
                                      </p:cBhvr>
                                      <p:to>
                                        <p:strVal val="visible"/>
                                      </p:to>
                                    </p:set>
                                    <p:animEffect transition="in" filter="box(in)">
                                      <p:cBhvr>
                                        <p:cTn id="7" dur="2000"/>
                                        <p:tgtEl>
                                          <p:spTgt spid="500"/>
                                        </p:tgtEl>
                                      </p:cBhvr>
                                    </p:animEffect>
                                  </p:childTnLst>
                                </p:cTn>
                              </p:par>
                            </p:childTnLst>
                          </p:cTn>
                        </p:par>
                        <p:par>
                          <p:cTn id="8" fill="hold">
                            <p:stCondLst>
                              <p:cond delay="2000"/>
                            </p:stCondLst>
                            <p:childTnLst>
                              <p:par>
                                <p:cTn id="9" presetID="9" presetClass="entr" presetSubtype="0" fill="hold" grpId="2" nodeType="afterEffect">
                                  <p:stCondLst>
                                    <p:cond delay="500"/>
                                  </p:stCondLst>
                                  <p:childTnLst>
                                    <p:set>
                                      <p:cBhvr>
                                        <p:cTn id="10" dur="indefinite" fill="hold"/>
                                        <p:tgtEl>
                                          <p:spTgt spid="507"/>
                                        </p:tgtEl>
                                        <p:attrNameLst>
                                          <p:attrName>style.visibility</p:attrName>
                                        </p:attrNameLst>
                                      </p:cBhvr>
                                      <p:to>
                                        <p:strVal val="visible"/>
                                      </p:to>
                                    </p:set>
                                    <p:animEffect transition="in" filter="dissolve">
                                      <p:cBhvr>
                                        <p:cTn id="11" dur="1000"/>
                                        <p:tgtEl>
                                          <p:spTgt spid="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1" animBg="1" advAuto="0"/>
      <p:bldP spid="507"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Shape 510"/>
          <p:cNvSpPr/>
          <p:nvPr/>
        </p:nvSpPr>
        <p:spPr>
          <a:xfrm>
            <a:off x="1866893" y="1421099"/>
            <a:ext cx="1576551" cy="4752529"/>
          </a:xfrm>
          <a:prstGeom prst="roundRect">
            <a:avLst>
              <a:gd name="adj" fmla="val 16667"/>
            </a:avLst>
          </a:prstGeom>
          <a:solidFill>
            <a:srgbClr val="808080"/>
          </a:solidFill>
          <a:ln w="12700">
            <a:miter lim="400000"/>
          </a:ln>
        </p:spPr>
        <p:txBody>
          <a:bodyPr lIns="45719" rIns="45719"/>
          <a:lstStyle/>
          <a:p>
            <a:pPr>
              <a:defRPr>
                <a:latin typeface="Times New Roman"/>
                <a:ea typeface="Times New Roman"/>
                <a:cs typeface="Times New Roman"/>
                <a:sym typeface="Times New Roman"/>
              </a:defRPr>
            </a:pPr>
          </a:p>
        </p:txBody>
      </p:sp>
      <p:sp>
        <p:nvSpPr>
          <p:cNvPr id="511" name="Shape 511"/>
          <p:cNvSpPr/>
          <p:nvPr/>
        </p:nvSpPr>
        <p:spPr>
          <a:xfrm>
            <a:off x="3693969" y="1421099"/>
            <a:ext cx="1576551" cy="4752529"/>
          </a:xfrm>
          <a:prstGeom prst="roundRect">
            <a:avLst>
              <a:gd name="adj" fmla="val 16667"/>
            </a:avLst>
          </a:prstGeom>
          <a:solidFill>
            <a:srgbClr val="808080"/>
          </a:solidFill>
          <a:ln w="12700">
            <a:miter lim="400000"/>
          </a:ln>
        </p:spPr>
        <p:txBody>
          <a:bodyPr lIns="45719" rIns="45719"/>
          <a:lstStyle/>
          <a:p>
            <a:pPr>
              <a:defRPr>
                <a:latin typeface="Times New Roman"/>
                <a:ea typeface="Times New Roman"/>
                <a:cs typeface="Times New Roman"/>
                <a:sym typeface="Times New Roman"/>
              </a:defRPr>
            </a:pPr>
          </a:p>
        </p:txBody>
      </p:sp>
      <p:sp>
        <p:nvSpPr>
          <p:cNvPr id="512" name="Shape 512"/>
          <p:cNvSpPr/>
          <p:nvPr/>
        </p:nvSpPr>
        <p:spPr>
          <a:xfrm>
            <a:off x="5521018" y="1421099"/>
            <a:ext cx="1576551" cy="4752529"/>
          </a:xfrm>
          <a:prstGeom prst="roundRect">
            <a:avLst>
              <a:gd name="adj" fmla="val 16667"/>
            </a:avLst>
          </a:prstGeom>
          <a:solidFill>
            <a:srgbClr val="808080"/>
          </a:solidFill>
          <a:ln w="12700">
            <a:miter lim="400000"/>
          </a:ln>
        </p:spPr>
        <p:txBody>
          <a:bodyPr lIns="45719" rIns="45719"/>
          <a:lstStyle/>
          <a:p>
            <a:pPr>
              <a:defRPr>
                <a:latin typeface="Times New Roman"/>
                <a:ea typeface="Times New Roman"/>
                <a:cs typeface="Times New Roman"/>
                <a:sym typeface="Times New Roman"/>
              </a:defRPr>
            </a:pPr>
          </a:p>
        </p:txBody>
      </p:sp>
      <p:sp>
        <p:nvSpPr>
          <p:cNvPr id="513" name="Shape 513"/>
          <p:cNvSpPr/>
          <p:nvPr/>
        </p:nvSpPr>
        <p:spPr>
          <a:xfrm>
            <a:off x="7330965" y="1421099"/>
            <a:ext cx="1797269" cy="4752529"/>
          </a:xfrm>
          <a:prstGeom prst="roundRect">
            <a:avLst>
              <a:gd name="adj" fmla="val 16667"/>
            </a:avLst>
          </a:prstGeom>
          <a:solidFill>
            <a:srgbClr val="808080"/>
          </a:solidFill>
          <a:ln w="12700">
            <a:miter lim="400000"/>
          </a:ln>
        </p:spPr>
        <p:txBody>
          <a:bodyPr lIns="45719" rIns="45719"/>
          <a:lstStyle/>
          <a:p>
            <a:pPr>
              <a:defRPr>
                <a:latin typeface="Times New Roman"/>
                <a:ea typeface="Times New Roman"/>
                <a:cs typeface="Times New Roman"/>
                <a:sym typeface="Times New Roman"/>
              </a:defRPr>
            </a:pPr>
          </a:p>
        </p:txBody>
      </p:sp>
      <p:sp>
        <p:nvSpPr>
          <p:cNvPr id="514" name="Shape 514"/>
          <p:cNvSpPr/>
          <p:nvPr/>
        </p:nvSpPr>
        <p:spPr>
          <a:xfrm>
            <a:off x="47298" y="1421099"/>
            <a:ext cx="1576550" cy="4752529"/>
          </a:xfrm>
          <a:prstGeom prst="roundRect">
            <a:avLst>
              <a:gd name="adj" fmla="val 16667"/>
            </a:avLst>
          </a:prstGeom>
          <a:solidFill>
            <a:srgbClr val="808080"/>
          </a:solidFill>
          <a:ln w="12700">
            <a:miter lim="400000"/>
          </a:ln>
        </p:spPr>
        <p:txBody>
          <a:bodyPr lIns="45719" rIns="45719"/>
          <a:lstStyle/>
          <a:p>
            <a:pPr>
              <a:defRPr>
                <a:latin typeface="Times New Roman"/>
                <a:ea typeface="Times New Roman"/>
                <a:cs typeface="Times New Roman"/>
                <a:sym typeface="Times New Roman"/>
              </a:defRPr>
            </a:pPr>
          </a:p>
        </p:txBody>
      </p:sp>
      <p:sp>
        <p:nvSpPr>
          <p:cNvPr id="515" name="Shape 515"/>
          <p:cNvSpPr>
            <a:spLocks noGrp="1"/>
          </p:cNvSpPr>
          <p:nvPr>
            <p:ph type="title"/>
          </p:nvPr>
        </p:nvSpPr>
        <p:spPr>
          <a:prstGeom prst="rect">
            <a:avLst/>
          </a:prstGeom>
        </p:spPr>
        <p:txBody>
          <a:bodyPr>
            <a:normAutofit fontScale="90000"/>
          </a:bodyPr>
          <a:lstStyle>
            <a:lvl1pPr defTabSz="767715">
              <a:defRPr sz="3530"/>
            </a:lvl1pPr>
          </a:lstStyle>
          <a:p>
            <a:r>
              <a:t>Method Overview</a:t>
            </a:r>
            <a:r>
              <a:rPr lang="zh-CN">
                <a:ea typeface="宋体" charset="0"/>
              </a:rPr>
              <a:t>（方法概述）</a:t>
            </a:r>
            <a:endParaRPr lang="zh-CN">
              <a:ea typeface="宋体" charset="0"/>
            </a:endParaRPr>
          </a:p>
        </p:txBody>
      </p:sp>
      <p:grpSp>
        <p:nvGrpSpPr>
          <p:cNvPr id="518" name="Group 518"/>
          <p:cNvGrpSpPr/>
          <p:nvPr/>
        </p:nvGrpSpPr>
        <p:grpSpPr>
          <a:xfrm>
            <a:off x="1971092" y="1556791"/>
            <a:ext cx="1368153" cy="736192"/>
            <a:chOff x="0" y="0"/>
            <a:chExt cx="1368151" cy="736190"/>
          </a:xfrm>
        </p:grpSpPr>
        <p:sp>
          <p:nvSpPr>
            <p:cNvPr id="516" name="Shape 516"/>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17" name="Shape 517"/>
            <p:cNvSpPr/>
            <p:nvPr/>
          </p:nvSpPr>
          <p:spPr>
            <a:xfrm>
              <a:off x="35151" y="35150"/>
              <a:ext cx="1297850" cy="7010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rPr dirty="0"/>
                <a:t>Mask </a:t>
              </a:r>
              <a:r>
                <a:rPr lang="en-US" altLang="zh-CN" dirty="0" smtClean="0"/>
                <a:t>T</a:t>
              </a:r>
              <a:r>
                <a:rPr dirty="0" smtClean="0"/>
                <a:t>ransfer</a:t>
              </a:r>
              <a:endParaRPr dirty="0"/>
            </a:p>
          </p:txBody>
        </p:sp>
      </p:grpSp>
      <p:grpSp>
        <p:nvGrpSpPr>
          <p:cNvPr id="521" name="Group 521"/>
          <p:cNvGrpSpPr/>
          <p:nvPr/>
        </p:nvGrpSpPr>
        <p:grpSpPr>
          <a:xfrm>
            <a:off x="3798168" y="1556791"/>
            <a:ext cx="1368153" cy="736192"/>
            <a:chOff x="0" y="0"/>
            <a:chExt cx="1368151" cy="736190"/>
          </a:xfrm>
        </p:grpSpPr>
        <p:sp>
          <p:nvSpPr>
            <p:cNvPr id="519" name="Shape 519"/>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20" name="Shape 520"/>
            <p:cNvSpPr/>
            <p:nvPr/>
          </p:nvSpPr>
          <p:spPr>
            <a:xfrm>
              <a:off x="35151" y="35150"/>
              <a:ext cx="1297850" cy="7010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rPr dirty="0"/>
                <a:t>Edge </a:t>
              </a:r>
              <a:r>
                <a:rPr lang="en-US" altLang="zh-CN" dirty="0" smtClean="0"/>
                <a:t>C</a:t>
              </a:r>
              <a:r>
                <a:rPr dirty="0" smtClean="0"/>
                <a:t>lassifier</a:t>
              </a:r>
              <a:endParaRPr dirty="0"/>
            </a:p>
          </p:txBody>
        </p:sp>
      </p:grpSp>
      <p:grpSp>
        <p:nvGrpSpPr>
          <p:cNvPr id="524" name="Group 524"/>
          <p:cNvGrpSpPr/>
          <p:nvPr/>
        </p:nvGrpSpPr>
        <p:grpSpPr>
          <a:xfrm>
            <a:off x="5625243" y="1556791"/>
            <a:ext cx="1368153" cy="720081"/>
            <a:chOff x="0" y="0"/>
            <a:chExt cx="1368151" cy="720079"/>
          </a:xfrm>
        </p:grpSpPr>
        <p:sp>
          <p:nvSpPr>
            <p:cNvPr id="522" name="Shape 522"/>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23" name="Shape 523"/>
            <p:cNvSpPr/>
            <p:nvPr/>
          </p:nvSpPr>
          <p:spPr>
            <a:xfrm>
              <a:off x="35151" y="35150"/>
              <a:ext cx="1297850"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Levelset</a:t>
              </a:r>
            </a:p>
          </p:txBody>
        </p:sp>
      </p:grpSp>
      <p:grpSp>
        <p:nvGrpSpPr>
          <p:cNvPr id="527" name="Group 527"/>
          <p:cNvGrpSpPr/>
          <p:nvPr/>
        </p:nvGrpSpPr>
        <p:grpSpPr>
          <a:xfrm>
            <a:off x="7452320" y="1556791"/>
            <a:ext cx="1584177" cy="720081"/>
            <a:chOff x="0" y="0"/>
            <a:chExt cx="1584175" cy="720079"/>
          </a:xfrm>
        </p:grpSpPr>
        <p:sp>
          <p:nvSpPr>
            <p:cNvPr id="525" name="Shape 525"/>
            <p:cNvSpPr/>
            <p:nvPr/>
          </p:nvSpPr>
          <p:spPr>
            <a:xfrm>
              <a:off x="0" y="0"/>
              <a:ext cx="1584176"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26" name="Shape 526"/>
            <p:cNvSpPr/>
            <p:nvPr/>
          </p:nvSpPr>
          <p:spPr>
            <a:xfrm>
              <a:off x="35150" y="35150"/>
              <a:ext cx="1513876"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Interaction</a:t>
              </a:r>
            </a:p>
          </p:txBody>
        </p:sp>
      </p:grpSp>
      <p:pic>
        <p:nvPicPr>
          <p:cNvPr id="528" name="image96.png" descr="D:\computer graphics\video segmentation\code\test_img_advanced\videoSegFinal\sourceFG_contour.png"/>
          <p:cNvPicPr>
            <a:picLocks noChangeAspect="1"/>
          </p:cNvPicPr>
          <p:nvPr/>
        </p:nvPicPr>
        <p:blipFill>
          <a:blip r:embed="rId1"/>
          <a:srcRect/>
          <a:stretch>
            <a:fillRect/>
          </a:stretch>
        </p:blipFill>
        <p:spPr>
          <a:xfrm>
            <a:off x="242899" y="2708919"/>
            <a:ext cx="1152130" cy="1440161"/>
          </a:xfrm>
          <a:prstGeom prst="rect">
            <a:avLst/>
          </a:prstGeom>
          <a:ln w="12700">
            <a:miter lim="400000"/>
            <a:headEnd/>
            <a:tailEnd/>
          </a:ln>
        </p:spPr>
      </p:pic>
      <p:pic>
        <p:nvPicPr>
          <p:cNvPr id="529" name="image97.png" descr="D:\computer graphics\video segmentation\code\test_img_advanced\videoSegFinal\tar_result_levelset_000_001.png"/>
          <p:cNvPicPr>
            <a:picLocks noChangeAspect="1"/>
          </p:cNvPicPr>
          <p:nvPr/>
        </p:nvPicPr>
        <p:blipFill>
          <a:blip r:embed="rId2"/>
          <a:srcRect/>
          <a:stretch>
            <a:fillRect/>
          </a:stretch>
        </p:blipFill>
        <p:spPr>
          <a:xfrm>
            <a:off x="5733255" y="4581128"/>
            <a:ext cx="1152129" cy="1440161"/>
          </a:xfrm>
          <a:prstGeom prst="rect">
            <a:avLst/>
          </a:prstGeom>
          <a:ln w="12700">
            <a:miter lim="400000"/>
            <a:headEnd/>
            <a:tailEnd/>
          </a:ln>
        </p:spPr>
      </p:pic>
      <p:pic>
        <p:nvPicPr>
          <p:cNvPr id="530" name="image98.png" descr="D:\computer graphics\video segmentation\code\test_img_advanced\videoSegFinal\tarClassifiedEdge_000_001.png"/>
          <p:cNvPicPr>
            <a:picLocks noChangeAspect="1"/>
          </p:cNvPicPr>
          <p:nvPr/>
        </p:nvPicPr>
        <p:blipFill>
          <a:blip r:embed="rId3"/>
          <a:srcRect/>
          <a:stretch>
            <a:fillRect/>
          </a:stretch>
        </p:blipFill>
        <p:spPr>
          <a:xfrm>
            <a:off x="3906180" y="4581128"/>
            <a:ext cx="1152129" cy="1440161"/>
          </a:xfrm>
          <a:prstGeom prst="rect">
            <a:avLst/>
          </a:prstGeom>
          <a:ln w="12700">
            <a:miter lim="400000"/>
            <a:headEnd/>
            <a:tailEnd/>
          </a:ln>
        </p:spPr>
      </p:pic>
      <p:pic>
        <p:nvPicPr>
          <p:cNvPr id="531" name="image99.png" descr="D:\computer graphics\video segmentation\code\test_img_advanced\videoSegFinal\tarPmResult_000_001.png"/>
          <p:cNvPicPr>
            <a:picLocks noChangeAspect="1"/>
          </p:cNvPicPr>
          <p:nvPr/>
        </p:nvPicPr>
        <p:blipFill>
          <a:blip r:embed="rId4"/>
          <a:srcRect/>
          <a:stretch>
            <a:fillRect/>
          </a:stretch>
        </p:blipFill>
        <p:spPr>
          <a:xfrm>
            <a:off x="2079103" y="4580968"/>
            <a:ext cx="1152129" cy="1440161"/>
          </a:xfrm>
          <a:prstGeom prst="rect">
            <a:avLst/>
          </a:prstGeom>
          <a:ln w="12700">
            <a:miter lim="400000"/>
            <a:headEnd/>
            <a:tailEnd/>
          </a:ln>
        </p:spPr>
      </p:pic>
      <p:grpSp>
        <p:nvGrpSpPr>
          <p:cNvPr id="534" name="Group 534"/>
          <p:cNvGrpSpPr/>
          <p:nvPr/>
        </p:nvGrpSpPr>
        <p:grpSpPr>
          <a:xfrm>
            <a:off x="144016" y="1556791"/>
            <a:ext cx="1368152" cy="720081"/>
            <a:chOff x="0" y="0"/>
            <a:chExt cx="1368151" cy="720079"/>
          </a:xfrm>
        </p:grpSpPr>
        <p:sp>
          <p:nvSpPr>
            <p:cNvPr id="532" name="Shape 532"/>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33" name="Shape 533"/>
            <p:cNvSpPr/>
            <p:nvPr/>
          </p:nvSpPr>
          <p:spPr>
            <a:xfrm>
              <a:off x="35151" y="35150"/>
              <a:ext cx="1297850"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rPr dirty="0"/>
                <a:t>Input</a:t>
              </a:r>
            </a:p>
          </p:txBody>
        </p:sp>
      </p:grpSp>
      <p:sp>
        <p:nvSpPr>
          <p:cNvPr id="535" name="Shape 535"/>
          <p:cNvSpPr/>
          <p:nvPr/>
        </p:nvSpPr>
        <p:spPr>
          <a:xfrm>
            <a:off x="1512167" y="1905578"/>
            <a:ext cx="458925" cy="1"/>
          </a:xfrm>
          <a:prstGeom prst="line">
            <a:avLst/>
          </a:prstGeom>
          <a:ln w="28575">
            <a:solidFill>
              <a:srgbClr val="FFC000"/>
            </a:solidFill>
            <a:tailEnd type="triangle"/>
          </a:ln>
        </p:spPr>
        <p:txBody>
          <a:bodyPr lIns="45719" rIns="45719"/>
          <a:lstStyle/>
          <a:p/>
        </p:txBody>
      </p:sp>
      <p:sp>
        <p:nvSpPr>
          <p:cNvPr id="536" name="Shape 536"/>
          <p:cNvSpPr/>
          <p:nvPr/>
        </p:nvSpPr>
        <p:spPr>
          <a:xfrm>
            <a:off x="6993396" y="1905578"/>
            <a:ext cx="458925" cy="1"/>
          </a:xfrm>
          <a:prstGeom prst="line">
            <a:avLst/>
          </a:prstGeom>
          <a:ln w="28575">
            <a:solidFill>
              <a:srgbClr val="FFC000"/>
            </a:solidFill>
            <a:tailEnd type="triangle"/>
          </a:ln>
        </p:spPr>
        <p:txBody>
          <a:bodyPr lIns="45719" rIns="45719"/>
          <a:lstStyle/>
          <a:p/>
        </p:txBody>
      </p:sp>
      <p:sp>
        <p:nvSpPr>
          <p:cNvPr id="537" name="Shape 537"/>
          <p:cNvSpPr/>
          <p:nvPr/>
        </p:nvSpPr>
        <p:spPr>
          <a:xfrm>
            <a:off x="5166319" y="1905578"/>
            <a:ext cx="458925" cy="1"/>
          </a:xfrm>
          <a:prstGeom prst="line">
            <a:avLst/>
          </a:prstGeom>
          <a:ln w="28575">
            <a:solidFill>
              <a:srgbClr val="FFC000"/>
            </a:solidFill>
            <a:tailEnd type="triangle"/>
          </a:ln>
        </p:spPr>
        <p:txBody>
          <a:bodyPr lIns="45719" rIns="45719"/>
          <a:lstStyle/>
          <a:p/>
        </p:txBody>
      </p:sp>
      <p:sp>
        <p:nvSpPr>
          <p:cNvPr id="538" name="Shape 538"/>
          <p:cNvSpPr/>
          <p:nvPr/>
        </p:nvSpPr>
        <p:spPr>
          <a:xfrm>
            <a:off x="3339243" y="1905578"/>
            <a:ext cx="458925" cy="1"/>
          </a:xfrm>
          <a:prstGeom prst="line">
            <a:avLst/>
          </a:prstGeom>
          <a:ln w="28575">
            <a:solidFill>
              <a:srgbClr val="FFC000"/>
            </a:solidFill>
            <a:tailEnd type="triangle"/>
          </a:ln>
        </p:spPr>
        <p:txBody>
          <a:bodyPr lIns="45719" rIns="45719"/>
          <a:lstStyle/>
          <a:p/>
        </p:txBody>
      </p:sp>
      <p:pic>
        <p:nvPicPr>
          <p:cNvPr id="539" name="image100.png" descr="D:\computer graphics\video segmentation\code\test_img_advanced\videoSegFinal\targetPatch_000_001.png"/>
          <p:cNvPicPr>
            <a:picLocks noChangeAspect="1"/>
          </p:cNvPicPr>
          <p:nvPr/>
        </p:nvPicPr>
        <p:blipFill>
          <a:blip r:embed="rId5"/>
          <a:srcRect/>
          <a:stretch>
            <a:fillRect/>
          </a:stretch>
        </p:blipFill>
        <p:spPr>
          <a:xfrm>
            <a:off x="242899" y="4581128"/>
            <a:ext cx="1152002" cy="1440001"/>
          </a:xfrm>
          <a:prstGeom prst="rect">
            <a:avLst/>
          </a:prstGeom>
          <a:ln w="12700">
            <a:miter lim="400000"/>
            <a:headEnd/>
            <a:tailEnd/>
          </a:ln>
        </p:spPr>
      </p:pic>
      <p:sp>
        <p:nvSpPr>
          <p:cNvPr id="547" name="Shape 547"/>
          <p:cNvSpPr/>
          <p:nvPr/>
        </p:nvSpPr>
        <p:spPr>
          <a:xfrm>
            <a:off x="818924" y="4149079"/>
            <a:ext cx="16" cy="4320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rgbClr val="FFC000"/>
            </a:solidFill>
            <a:tailEnd type="triangle"/>
          </a:ln>
        </p:spPr>
        <p:txBody>
          <a:bodyPr/>
          <a:lstStyle/>
          <a:p/>
        </p:txBody>
      </p:sp>
      <p:sp>
        <p:nvSpPr>
          <p:cNvPr id="541" name="Shape 541"/>
          <p:cNvSpPr/>
          <p:nvPr/>
        </p:nvSpPr>
        <p:spPr>
          <a:xfrm rot="6498215">
            <a:off x="1690349" y="3229817"/>
            <a:ext cx="710957" cy="1518800"/>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ln w="28575">
            <a:solidFill>
              <a:srgbClr val="FFC000"/>
            </a:solidFill>
            <a:miter/>
            <a:tailEnd type="triangle"/>
          </a:ln>
        </p:spPr>
        <p:txBody>
          <a:bodyPr lIns="45719" rIns="45719"/>
          <a:lstStyle/>
          <a:p>
            <a:pPr>
              <a:defRPr>
                <a:solidFill>
                  <a:srgbClr val="FF0000"/>
                </a:solidFill>
                <a:latin typeface="Times New Roman"/>
                <a:ea typeface="Times New Roman"/>
                <a:cs typeface="Times New Roman"/>
                <a:sym typeface="Times New Roman"/>
              </a:defRPr>
            </a:pPr>
          </a:p>
        </p:txBody>
      </p:sp>
      <p:pic>
        <p:nvPicPr>
          <p:cNvPr id="542" name="image101.png" descr="D:\computer graphics\video segmentation\code\test_img_advanced\videoSegFinal\sourceFGEdge_vis.png"/>
          <p:cNvPicPr>
            <a:picLocks noChangeAspect="1"/>
          </p:cNvPicPr>
          <p:nvPr/>
        </p:nvPicPr>
        <p:blipFill>
          <a:blip r:embed="rId6"/>
          <a:srcRect/>
          <a:stretch>
            <a:fillRect/>
          </a:stretch>
        </p:blipFill>
        <p:spPr>
          <a:xfrm>
            <a:off x="3911886" y="2709079"/>
            <a:ext cx="1152001" cy="1440001"/>
          </a:xfrm>
          <a:prstGeom prst="rect">
            <a:avLst/>
          </a:prstGeom>
          <a:ln w="12700">
            <a:miter lim="400000"/>
            <a:headEnd/>
            <a:tailEnd/>
          </a:ln>
        </p:spPr>
      </p:pic>
      <p:sp>
        <p:nvSpPr>
          <p:cNvPr id="548" name="Shape 548"/>
          <p:cNvSpPr/>
          <p:nvPr/>
        </p:nvSpPr>
        <p:spPr>
          <a:xfrm>
            <a:off x="4484414" y="4149079"/>
            <a:ext cx="1303" cy="4320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rgbClr val="FFC000"/>
            </a:solidFill>
            <a:tailEnd type="triangle"/>
          </a:ln>
        </p:spPr>
        <p:txBody>
          <a:bodyPr/>
          <a:lstStyle/>
          <a:p/>
        </p:txBody>
      </p:sp>
      <p:sp>
        <p:nvSpPr>
          <p:cNvPr id="544" name="Shape 544"/>
          <p:cNvSpPr/>
          <p:nvPr/>
        </p:nvSpPr>
        <p:spPr>
          <a:xfrm rot="6491009" flipH="1">
            <a:off x="3817130" y="4279567"/>
            <a:ext cx="1206897" cy="3579561"/>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ln w="28575">
            <a:solidFill>
              <a:srgbClr val="FFC000"/>
            </a:solidFill>
            <a:miter/>
            <a:tailEnd type="triangle"/>
          </a:ln>
        </p:spPr>
        <p:txBody>
          <a:bodyPr lIns="45719" rIns="45719"/>
          <a:lstStyle/>
          <a:p>
            <a:pPr>
              <a:defRPr>
                <a:solidFill>
                  <a:srgbClr val="FF0000"/>
                </a:solidFill>
                <a:latin typeface="Times New Roman"/>
                <a:ea typeface="Times New Roman"/>
                <a:cs typeface="Times New Roman"/>
                <a:sym typeface="Times New Roman"/>
              </a:defRPr>
            </a:pPr>
          </a:p>
        </p:txBody>
      </p:sp>
      <p:pic>
        <p:nvPicPr>
          <p:cNvPr id="545" name="image102.png"/>
          <p:cNvPicPr>
            <a:picLocks noChangeAspect="1"/>
          </p:cNvPicPr>
          <p:nvPr/>
        </p:nvPicPr>
        <p:blipFill>
          <a:blip r:embed="rId7"/>
          <a:srcRect/>
          <a:stretch>
            <a:fillRect/>
          </a:stretch>
        </p:blipFill>
        <p:spPr>
          <a:xfrm>
            <a:off x="7668407" y="4581288"/>
            <a:ext cx="1152001" cy="1440001"/>
          </a:xfrm>
          <a:prstGeom prst="rect">
            <a:avLst/>
          </a:prstGeom>
          <a:ln w="12700">
            <a:miter lim="400000"/>
            <a:headEnd/>
            <a:tailEnd/>
          </a:ln>
        </p:spPr>
      </p:pic>
      <p:sp>
        <p:nvSpPr>
          <p:cNvPr id="546" name="Shape 546"/>
          <p:cNvSpPr/>
          <p:nvPr/>
        </p:nvSpPr>
        <p:spPr>
          <a:xfrm rot="6491009" flipH="1">
            <a:off x="6924572" y="5192733"/>
            <a:ext cx="685080" cy="1832305"/>
          </a:xfrm>
          <a:custGeom>
            <a:avLst/>
            <a:gdLst/>
            <a:ahLst/>
            <a:cxnLst>
              <a:cxn ang="0">
                <a:pos x="wd2" y="hd2"/>
              </a:cxn>
              <a:cxn ang="5400000">
                <a:pos x="wd2" y="hd2"/>
              </a:cxn>
              <a:cxn ang="10800000">
                <a:pos x="wd2" y="hd2"/>
              </a:cxn>
              <a:cxn ang="16200000">
                <a:pos x="wd2" y="hd2"/>
              </a:cxn>
            </a:cxnLst>
            <a:rect l="0" t="0" r="r" b="b"/>
            <a:pathLst>
              <a:path w="17437" h="21600" extrusionOk="0">
                <a:moveTo>
                  <a:pt x="2079" y="21600"/>
                </a:moveTo>
                <a:cubicBezTo>
                  <a:pt x="-729" y="15535"/>
                  <a:pt x="-4163" y="7901"/>
                  <a:pt x="17437" y="0"/>
                </a:cubicBezTo>
              </a:path>
            </a:pathLst>
          </a:custGeom>
          <a:ln w="28575">
            <a:solidFill>
              <a:srgbClr val="FFC000"/>
            </a:solidFill>
            <a:miter/>
            <a:tailEnd type="triangle"/>
          </a:ln>
        </p:spPr>
        <p:txBody>
          <a:bodyPr lIns="45719" rIns="45719"/>
          <a:lstStyle/>
          <a:p>
            <a:pPr>
              <a:defRPr>
                <a:solidFill>
                  <a:srgbClr val="FF0000"/>
                </a:solidFill>
                <a:latin typeface="Times New Roman"/>
                <a:ea typeface="Times New Roman"/>
                <a:cs typeface="Times New Roman"/>
                <a:sym typeface="Times New Roman"/>
              </a:defRPr>
            </a:pPr>
          </a:p>
        </p:txBody>
      </p:sp>
      <p:sp>
        <p:nvSpPr>
          <p:cNvPr id="41" name="Shape 590"/>
          <p:cNvSpPr/>
          <p:nvPr/>
        </p:nvSpPr>
        <p:spPr>
          <a:xfrm>
            <a:off x="3582793" y="1412776"/>
            <a:ext cx="5561207" cy="5040562"/>
          </a:xfrm>
          <a:prstGeom prst="rect">
            <a:avLst/>
          </a:prstGeom>
          <a:solidFill>
            <a:srgbClr val="333333">
              <a:alpha val="84706"/>
            </a:srgbClr>
          </a:solidFill>
          <a:ln w="12700">
            <a:miter lim="400000"/>
          </a:ln>
        </p:spPr>
        <p:txBody>
          <a:bodyPr lIns="45719" rIns="45719"/>
          <a:lstStyle/>
          <a:p>
            <a:pPr>
              <a:defRPr>
                <a:latin typeface="Times New Roman"/>
                <a:ea typeface="Times New Roman"/>
                <a:cs typeface="Times New Roman"/>
                <a:sym typeface="Times New Roman"/>
              </a:defRPr>
            </a:pPr>
          </a:p>
        </p:txBody>
      </p:sp>
      <p:sp>
        <p:nvSpPr>
          <p:cNvPr id="42" name="Shape 591"/>
          <p:cNvSpPr/>
          <p:nvPr/>
        </p:nvSpPr>
        <p:spPr>
          <a:xfrm>
            <a:off x="27526" y="1412776"/>
            <a:ext cx="1700018" cy="5040562"/>
          </a:xfrm>
          <a:prstGeom prst="rect">
            <a:avLst/>
          </a:prstGeom>
          <a:solidFill>
            <a:srgbClr val="333333">
              <a:alpha val="84706"/>
            </a:srgbClr>
          </a:solidFill>
          <a:ln w="12700">
            <a:miter lim="400000"/>
          </a:ln>
        </p:spPr>
        <p:txBody>
          <a:bodyPr lIns="45719" rIns="45719"/>
          <a:lstStyle/>
          <a:p>
            <a:pPr>
              <a:defRPr>
                <a:latin typeface="Times New Roman"/>
                <a:ea typeface="Times New Roman"/>
                <a:cs typeface="Times New Roman"/>
                <a:sym typeface="Times New Roman"/>
              </a:defRPr>
            </a:pPr>
          </a:p>
        </p:txBody>
      </p:sp>
      <p:sp>
        <p:nvSpPr>
          <p:cNvPr id="43" name="Shape 590"/>
          <p:cNvSpPr/>
          <p:nvPr/>
        </p:nvSpPr>
        <p:spPr>
          <a:xfrm>
            <a:off x="7201794" y="1412774"/>
            <a:ext cx="1942206" cy="5040562"/>
          </a:xfrm>
          <a:prstGeom prst="rect">
            <a:avLst/>
          </a:prstGeom>
          <a:solidFill>
            <a:srgbClr val="333333">
              <a:alpha val="84706"/>
            </a:srgbClr>
          </a:solidFill>
          <a:ln w="12700">
            <a:miter lim="400000"/>
          </a:ln>
        </p:spPr>
        <p:txBody>
          <a:bodyPr lIns="45719" rIns="45719"/>
          <a:lstStyle/>
          <a:p>
            <a:pPr>
              <a:defRPr>
                <a:latin typeface="Times New Roman"/>
                <a:ea typeface="Times New Roman"/>
                <a:cs typeface="Times New Roman"/>
                <a:sym typeface="Times New Roman"/>
              </a:defRPr>
            </a:pPr>
          </a:p>
        </p:txBody>
      </p:sp>
      <p:sp>
        <p:nvSpPr>
          <p:cNvPr id="44" name="Shape 591"/>
          <p:cNvSpPr/>
          <p:nvPr/>
        </p:nvSpPr>
        <p:spPr>
          <a:xfrm>
            <a:off x="27525" y="1412774"/>
            <a:ext cx="5397903" cy="5040562"/>
          </a:xfrm>
          <a:prstGeom prst="rect">
            <a:avLst/>
          </a:prstGeom>
          <a:solidFill>
            <a:srgbClr val="333333">
              <a:alpha val="84706"/>
            </a:srgbClr>
          </a:solidFill>
          <a:ln w="12700">
            <a:miter lim="400000"/>
          </a:ln>
        </p:spPr>
        <p:txBody>
          <a:bodyPr lIns="45719" rIns="45719"/>
          <a:lstStyle/>
          <a:p>
            <a:pPr>
              <a:defRPr>
                <a:latin typeface="Times New Roman"/>
                <a:ea typeface="Times New Roman"/>
                <a:cs typeface="Times New Roman"/>
                <a:sym typeface="Times New Roman"/>
              </a:defRPr>
            </a:pPr>
          </a:p>
        </p:txBody>
      </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xit" presetSubtype="0" fill="hold" grpId="1" nodeType="withEffect">
                                  <p:stCondLst>
                                    <p:cond delay="0"/>
                                  </p:stCondLst>
                                  <p:childTnLst>
                                    <p:animEffect transition="out" filter="fade">
                                      <p:cBhvr>
                                        <p:cTn id="20" dur="500"/>
                                        <p:tgtEl>
                                          <p:spTgt spid="41"/>
                                        </p:tgtEl>
                                      </p:cBhvr>
                                    </p:animEffect>
                                    <p:set>
                                      <p:cBhvr>
                                        <p:cTn id="21" dur="1" fill="hold">
                                          <p:stCondLst>
                                            <p:cond delay="499"/>
                                          </p:stCondLst>
                                        </p:cTn>
                                        <p:tgtEl>
                                          <p:spTgt spid="4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2"/>
                                        </p:tgtEl>
                                      </p:cBhvr>
                                    </p:animEffect>
                                    <p:set>
                                      <p:cBhvr>
                                        <p:cTn id="24"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8" name="Group 588"/>
          <p:cNvGrpSpPr/>
          <p:nvPr/>
        </p:nvGrpSpPr>
        <p:grpSpPr>
          <a:xfrm>
            <a:off x="47298" y="1421099"/>
            <a:ext cx="9080936" cy="5780083"/>
            <a:chOff x="0" y="0"/>
            <a:chExt cx="9080935" cy="5780082"/>
          </a:xfrm>
        </p:grpSpPr>
        <p:sp>
          <p:nvSpPr>
            <p:cNvPr id="552" name="Shape 552"/>
            <p:cNvSpPr/>
            <p:nvPr/>
          </p:nvSpPr>
          <p:spPr>
            <a:xfrm>
              <a:off x="1819594" y="0"/>
              <a:ext cx="1576551"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553" name="Shape 553"/>
            <p:cNvSpPr/>
            <p:nvPr/>
          </p:nvSpPr>
          <p:spPr>
            <a:xfrm>
              <a:off x="3646670" y="0"/>
              <a:ext cx="1576551"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554" name="Shape 554"/>
            <p:cNvSpPr/>
            <p:nvPr/>
          </p:nvSpPr>
          <p:spPr>
            <a:xfrm>
              <a:off x="5473720" y="0"/>
              <a:ext cx="1576551"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555" name="Shape 555"/>
            <p:cNvSpPr/>
            <p:nvPr/>
          </p:nvSpPr>
          <p:spPr>
            <a:xfrm>
              <a:off x="7283667" y="0"/>
              <a:ext cx="1797269"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556" name="Shape 556"/>
            <p:cNvSpPr/>
            <p:nvPr/>
          </p:nvSpPr>
          <p:spPr>
            <a:xfrm>
              <a:off x="0" y="0"/>
              <a:ext cx="1576550"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grpSp>
          <p:nvGrpSpPr>
            <p:cNvPr id="559" name="Group 559"/>
            <p:cNvGrpSpPr/>
            <p:nvPr/>
          </p:nvGrpSpPr>
          <p:grpSpPr>
            <a:xfrm>
              <a:off x="1923793" y="135693"/>
              <a:ext cx="1368153" cy="736192"/>
              <a:chOff x="0" y="0"/>
              <a:chExt cx="1368151" cy="736191"/>
            </a:xfrm>
          </p:grpSpPr>
          <p:sp>
            <p:nvSpPr>
              <p:cNvPr id="557" name="Shape 557"/>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58" name="Shape 558"/>
              <p:cNvSpPr/>
              <p:nvPr/>
            </p:nvSpPr>
            <p:spPr>
              <a:xfrm>
                <a:off x="35151" y="35150"/>
                <a:ext cx="1297849" cy="7010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rPr dirty="0"/>
                  <a:t>Mask </a:t>
                </a:r>
                <a:r>
                  <a:rPr lang="en-US" dirty="0"/>
                  <a:t>T</a:t>
                </a:r>
                <a:r>
                  <a:rPr dirty="0" smtClean="0"/>
                  <a:t>ransfer</a:t>
                </a:r>
                <a:endParaRPr dirty="0"/>
              </a:p>
            </p:txBody>
          </p:sp>
        </p:grpSp>
        <p:grpSp>
          <p:nvGrpSpPr>
            <p:cNvPr id="562" name="Group 562"/>
            <p:cNvGrpSpPr/>
            <p:nvPr/>
          </p:nvGrpSpPr>
          <p:grpSpPr>
            <a:xfrm>
              <a:off x="3750869" y="135693"/>
              <a:ext cx="1368153" cy="736192"/>
              <a:chOff x="0" y="0"/>
              <a:chExt cx="1368151" cy="736191"/>
            </a:xfrm>
          </p:grpSpPr>
          <p:sp>
            <p:nvSpPr>
              <p:cNvPr id="560" name="Shape 560"/>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61" name="Shape 561"/>
              <p:cNvSpPr/>
              <p:nvPr/>
            </p:nvSpPr>
            <p:spPr>
              <a:xfrm>
                <a:off x="35151" y="35150"/>
                <a:ext cx="1297849" cy="7010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rPr dirty="0"/>
                  <a:t>Edge </a:t>
                </a:r>
                <a:r>
                  <a:rPr lang="en-US" dirty="0"/>
                  <a:t>C</a:t>
                </a:r>
                <a:r>
                  <a:rPr dirty="0" smtClean="0"/>
                  <a:t>lassifier</a:t>
                </a:r>
                <a:endParaRPr dirty="0"/>
              </a:p>
            </p:txBody>
          </p:sp>
        </p:grpSp>
        <p:grpSp>
          <p:nvGrpSpPr>
            <p:cNvPr id="565" name="Group 565"/>
            <p:cNvGrpSpPr/>
            <p:nvPr/>
          </p:nvGrpSpPr>
          <p:grpSpPr>
            <a:xfrm>
              <a:off x="5577945" y="135693"/>
              <a:ext cx="1368153" cy="720080"/>
              <a:chOff x="0" y="0"/>
              <a:chExt cx="1368151" cy="720079"/>
            </a:xfrm>
          </p:grpSpPr>
          <p:sp>
            <p:nvSpPr>
              <p:cNvPr id="563" name="Shape 563"/>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64" name="Shape 564"/>
              <p:cNvSpPr/>
              <p:nvPr/>
            </p:nvSpPr>
            <p:spPr>
              <a:xfrm>
                <a:off x="35151" y="35150"/>
                <a:ext cx="1297849"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Levelset</a:t>
                </a:r>
              </a:p>
            </p:txBody>
          </p:sp>
        </p:grpSp>
        <p:grpSp>
          <p:nvGrpSpPr>
            <p:cNvPr id="568" name="Group 568"/>
            <p:cNvGrpSpPr/>
            <p:nvPr/>
          </p:nvGrpSpPr>
          <p:grpSpPr>
            <a:xfrm>
              <a:off x="7405021" y="135693"/>
              <a:ext cx="1584177" cy="720080"/>
              <a:chOff x="0" y="0"/>
              <a:chExt cx="1584175" cy="720079"/>
            </a:xfrm>
          </p:grpSpPr>
          <p:sp>
            <p:nvSpPr>
              <p:cNvPr id="566" name="Shape 566"/>
              <p:cNvSpPr/>
              <p:nvPr/>
            </p:nvSpPr>
            <p:spPr>
              <a:xfrm>
                <a:off x="0" y="0"/>
                <a:ext cx="1584176"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67" name="Shape 567"/>
              <p:cNvSpPr/>
              <p:nvPr/>
            </p:nvSpPr>
            <p:spPr>
              <a:xfrm>
                <a:off x="35150" y="35150"/>
                <a:ext cx="1513874"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Interaction</a:t>
                </a:r>
              </a:p>
            </p:txBody>
          </p:sp>
        </p:grpSp>
        <p:pic>
          <p:nvPicPr>
            <p:cNvPr id="569" name="image96.png" descr="D:\computer graphics\video segmentation\code\test_img_advanced\videoSegFinal\sourceFG_contour.png"/>
            <p:cNvPicPr>
              <a:picLocks noChangeAspect="1"/>
            </p:cNvPicPr>
            <p:nvPr/>
          </p:nvPicPr>
          <p:blipFill>
            <a:blip r:embed="rId1"/>
            <a:srcRect/>
            <a:stretch>
              <a:fillRect/>
            </a:stretch>
          </p:blipFill>
          <p:spPr>
            <a:xfrm>
              <a:off x="195601" y="1287821"/>
              <a:ext cx="1152129" cy="1440160"/>
            </a:xfrm>
            <a:prstGeom prst="rect">
              <a:avLst/>
            </a:prstGeom>
            <a:ln w="12700" cap="flat">
              <a:noFill/>
              <a:miter lim="400000"/>
              <a:headEnd/>
              <a:tailEnd/>
            </a:ln>
            <a:effectLst/>
          </p:spPr>
        </p:pic>
        <p:pic>
          <p:nvPicPr>
            <p:cNvPr id="570" name="image97.png" descr="D:\computer graphics\video segmentation\code\test_img_advanced\videoSegFinal\tar_result_levelset_000_001.png"/>
            <p:cNvPicPr>
              <a:picLocks noChangeAspect="1"/>
            </p:cNvPicPr>
            <p:nvPr/>
          </p:nvPicPr>
          <p:blipFill>
            <a:blip r:embed="rId2"/>
            <a:srcRect/>
            <a:stretch>
              <a:fillRect/>
            </a:stretch>
          </p:blipFill>
          <p:spPr>
            <a:xfrm>
              <a:off x="5685957" y="3160028"/>
              <a:ext cx="1152129" cy="1440161"/>
            </a:xfrm>
            <a:prstGeom prst="rect">
              <a:avLst/>
            </a:prstGeom>
            <a:ln w="12700" cap="flat">
              <a:noFill/>
              <a:miter lim="400000"/>
              <a:headEnd/>
              <a:tailEnd/>
            </a:ln>
            <a:effectLst/>
          </p:spPr>
        </p:pic>
        <p:pic>
          <p:nvPicPr>
            <p:cNvPr id="571" name="image98.png" descr="D:\computer graphics\video segmentation\code\test_img_advanced\videoSegFinal\tarClassifiedEdge_000_001.png"/>
            <p:cNvPicPr>
              <a:picLocks noChangeAspect="1"/>
            </p:cNvPicPr>
            <p:nvPr/>
          </p:nvPicPr>
          <p:blipFill>
            <a:blip r:embed="rId3"/>
            <a:srcRect/>
            <a:stretch>
              <a:fillRect/>
            </a:stretch>
          </p:blipFill>
          <p:spPr>
            <a:xfrm>
              <a:off x="3858881" y="3160028"/>
              <a:ext cx="1152129" cy="1440161"/>
            </a:xfrm>
            <a:prstGeom prst="rect">
              <a:avLst/>
            </a:prstGeom>
            <a:ln w="12700" cap="flat">
              <a:noFill/>
              <a:miter lim="400000"/>
              <a:headEnd/>
              <a:tailEnd/>
            </a:ln>
            <a:effectLst/>
          </p:spPr>
        </p:pic>
        <p:pic>
          <p:nvPicPr>
            <p:cNvPr id="572" name="image99.png" descr="D:\computer graphics\video segmentation\code\test_img_advanced\videoSegFinal\tarPmResult_000_001.png"/>
            <p:cNvPicPr>
              <a:picLocks noChangeAspect="1"/>
            </p:cNvPicPr>
            <p:nvPr/>
          </p:nvPicPr>
          <p:blipFill>
            <a:blip r:embed="rId4"/>
            <a:srcRect/>
            <a:stretch>
              <a:fillRect/>
            </a:stretch>
          </p:blipFill>
          <p:spPr>
            <a:xfrm>
              <a:off x="2031805" y="3159868"/>
              <a:ext cx="1152129" cy="1440161"/>
            </a:xfrm>
            <a:prstGeom prst="rect">
              <a:avLst/>
            </a:prstGeom>
            <a:ln w="12700" cap="flat">
              <a:noFill/>
              <a:miter lim="400000"/>
              <a:headEnd/>
              <a:tailEnd/>
            </a:ln>
            <a:effectLst/>
          </p:spPr>
        </p:pic>
        <p:grpSp>
          <p:nvGrpSpPr>
            <p:cNvPr id="575" name="Group 575"/>
            <p:cNvGrpSpPr/>
            <p:nvPr/>
          </p:nvGrpSpPr>
          <p:grpSpPr>
            <a:xfrm>
              <a:off x="96718" y="135693"/>
              <a:ext cx="1368152" cy="720080"/>
              <a:chOff x="0" y="0"/>
              <a:chExt cx="1368151" cy="720079"/>
            </a:xfrm>
          </p:grpSpPr>
          <p:sp>
            <p:nvSpPr>
              <p:cNvPr id="573" name="Shape 573"/>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574" name="Shape 574"/>
              <p:cNvSpPr/>
              <p:nvPr/>
            </p:nvSpPr>
            <p:spPr>
              <a:xfrm>
                <a:off x="35151" y="35150"/>
                <a:ext cx="1297849"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Input</a:t>
                </a:r>
              </a:p>
            </p:txBody>
          </p:sp>
        </p:grpSp>
        <p:sp>
          <p:nvSpPr>
            <p:cNvPr id="576" name="Shape 576"/>
            <p:cNvSpPr/>
            <p:nvPr/>
          </p:nvSpPr>
          <p:spPr>
            <a:xfrm>
              <a:off x="1464869"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577" name="Shape 577"/>
            <p:cNvSpPr/>
            <p:nvPr/>
          </p:nvSpPr>
          <p:spPr>
            <a:xfrm>
              <a:off x="6946097"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578" name="Shape 578"/>
            <p:cNvSpPr/>
            <p:nvPr/>
          </p:nvSpPr>
          <p:spPr>
            <a:xfrm>
              <a:off x="5119021"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579" name="Shape 579"/>
            <p:cNvSpPr/>
            <p:nvPr/>
          </p:nvSpPr>
          <p:spPr>
            <a:xfrm>
              <a:off x="3291945"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pic>
          <p:nvPicPr>
            <p:cNvPr id="580" name="image100.png" descr="D:\computer graphics\video segmentation\code\test_img_advanced\videoSegFinal\targetPatch_000_001.png"/>
            <p:cNvPicPr>
              <a:picLocks noChangeAspect="1"/>
            </p:cNvPicPr>
            <p:nvPr/>
          </p:nvPicPr>
          <p:blipFill>
            <a:blip r:embed="rId5"/>
            <a:srcRect/>
            <a:stretch>
              <a:fillRect/>
            </a:stretch>
          </p:blipFill>
          <p:spPr>
            <a:xfrm>
              <a:off x="195601" y="3160028"/>
              <a:ext cx="1152001" cy="1440001"/>
            </a:xfrm>
            <a:prstGeom prst="rect">
              <a:avLst/>
            </a:prstGeom>
            <a:ln w="12700" cap="flat">
              <a:noFill/>
              <a:miter lim="400000"/>
              <a:headEnd/>
              <a:tailEnd/>
            </a:ln>
            <a:effectLst/>
          </p:spPr>
        </p:pic>
        <p:sp>
          <p:nvSpPr>
            <p:cNvPr id="581" name="Shape 581"/>
            <p:cNvSpPr/>
            <p:nvPr/>
          </p:nvSpPr>
          <p:spPr>
            <a:xfrm flipH="1">
              <a:off x="771602" y="2727980"/>
              <a:ext cx="64" cy="432048"/>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582" name="Shape 582"/>
            <p:cNvSpPr/>
            <p:nvPr/>
          </p:nvSpPr>
          <p:spPr>
            <a:xfrm rot="6498215">
              <a:off x="1643051" y="1808718"/>
              <a:ext cx="710957" cy="1518800"/>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noFill/>
            <a:ln w="28575" cap="flat">
              <a:solidFill>
                <a:srgbClr val="FFC000"/>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pic>
          <p:nvPicPr>
            <p:cNvPr id="583" name="image101.png" descr="D:\computer graphics\video segmentation\code\test_img_advanced\videoSegFinal\sourceFGEdge_vis.png"/>
            <p:cNvPicPr>
              <a:picLocks noChangeAspect="1"/>
            </p:cNvPicPr>
            <p:nvPr/>
          </p:nvPicPr>
          <p:blipFill>
            <a:blip r:embed="rId6"/>
            <a:srcRect/>
            <a:stretch>
              <a:fillRect/>
            </a:stretch>
          </p:blipFill>
          <p:spPr>
            <a:xfrm>
              <a:off x="3864587" y="1287980"/>
              <a:ext cx="1152001" cy="1440001"/>
            </a:xfrm>
            <a:prstGeom prst="rect">
              <a:avLst/>
            </a:prstGeom>
            <a:ln w="12700" cap="flat">
              <a:noFill/>
              <a:miter lim="400000"/>
              <a:headEnd/>
              <a:tailEnd/>
            </a:ln>
            <a:effectLst/>
          </p:spPr>
        </p:pic>
        <p:sp>
          <p:nvSpPr>
            <p:cNvPr id="584" name="Shape 584"/>
            <p:cNvSpPr/>
            <p:nvPr/>
          </p:nvSpPr>
          <p:spPr>
            <a:xfrm flipH="1">
              <a:off x="4434946" y="2727980"/>
              <a:ext cx="5642" cy="432048"/>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585" name="Shape 585"/>
            <p:cNvSpPr/>
            <p:nvPr/>
          </p:nvSpPr>
          <p:spPr>
            <a:xfrm rot="6491009" flipH="1">
              <a:off x="3769832" y="2858467"/>
              <a:ext cx="1206897" cy="3579562"/>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noFill/>
            <a:ln w="28575" cap="flat">
              <a:solidFill>
                <a:srgbClr val="FFC000"/>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pic>
          <p:nvPicPr>
            <p:cNvPr id="586" name="image102.png"/>
            <p:cNvPicPr>
              <a:picLocks noChangeAspect="1"/>
            </p:cNvPicPr>
            <p:nvPr/>
          </p:nvPicPr>
          <p:blipFill>
            <a:blip r:embed="rId7"/>
            <a:srcRect/>
            <a:stretch>
              <a:fillRect/>
            </a:stretch>
          </p:blipFill>
          <p:spPr>
            <a:xfrm>
              <a:off x="7621109" y="3160188"/>
              <a:ext cx="1152001" cy="1440001"/>
            </a:xfrm>
            <a:prstGeom prst="rect">
              <a:avLst/>
            </a:prstGeom>
            <a:ln w="12700" cap="flat">
              <a:noFill/>
              <a:miter lim="400000"/>
              <a:headEnd/>
              <a:tailEnd/>
            </a:ln>
            <a:effectLst/>
          </p:spPr>
        </p:pic>
        <p:sp>
          <p:nvSpPr>
            <p:cNvPr id="587" name="Shape 587"/>
            <p:cNvSpPr/>
            <p:nvPr/>
          </p:nvSpPr>
          <p:spPr>
            <a:xfrm rot="6491009" flipH="1">
              <a:off x="6877274" y="3771634"/>
              <a:ext cx="685080" cy="1832305"/>
            </a:xfrm>
            <a:custGeom>
              <a:avLst/>
              <a:gdLst/>
              <a:ahLst/>
              <a:cxnLst>
                <a:cxn ang="0">
                  <a:pos x="wd2" y="hd2"/>
                </a:cxn>
                <a:cxn ang="5400000">
                  <a:pos x="wd2" y="hd2"/>
                </a:cxn>
                <a:cxn ang="10800000">
                  <a:pos x="wd2" y="hd2"/>
                </a:cxn>
                <a:cxn ang="16200000">
                  <a:pos x="wd2" y="hd2"/>
                </a:cxn>
              </a:cxnLst>
              <a:rect l="0" t="0" r="r" b="b"/>
              <a:pathLst>
                <a:path w="17437" h="21600" extrusionOk="0">
                  <a:moveTo>
                    <a:pt x="2079" y="21600"/>
                  </a:moveTo>
                  <a:cubicBezTo>
                    <a:pt x="-729" y="15535"/>
                    <a:pt x="-4163" y="7901"/>
                    <a:pt x="17437" y="0"/>
                  </a:cubicBezTo>
                </a:path>
              </a:pathLst>
            </a:custGeom>
            <a:noFill/>
            <a:ln w="28575" cap="flat">
              <a:solidFill>
                <a:srgbClr val="FFC000"/>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grpSp>
      <p:sp>
        <p:nvSpPr>
          <p:cNvPr id="589" name="Shape 589"/>
          <p:cNvSpPr>
            <a:spLocks noGrp="1"/>
          </p:cNvSpPr>
          <p:nvPr>
            <p:ph type="title"/>
          </p:nvPr>
        </p:nvSpPr>
        <p:spPr>
          <a:prstGeom prst="rect">
            <a:avLst/>
          </a:prstGeom>
        </p:spPr>
        <p:txBody>
          <a:bodyPr>
            <a:normAutofit fontScale="90000"/>
          </a:bodyPr>
          <a:lstStyle>
            <a:lvl1pPr defTabSz="767715">
              <a:defRPr sz="3530"/>
            </a:lvl1pPr>
          </a:lstStyle>
          <a:p>
            <a:r>
              <a:t>Edge classification</a:t>
            </a:r>
            <a:r>
              <a:rPr lang="zh-CN">
                <a:ea typeface="宋体" charset="0"/>
              </a:rPr>
              <a:t>（边缘分类）</a:t>
            </a:r>
            <a:endParaRPr lang="zh-CN">
              <a:ea typeface="宋体" charset="0"/>
            </a:endParaRPr>
          </a:p>
        </p:txBody>
      </p:sp>
      <p:sp>
        <p:nvSpPr>
          <p:cNvPr id="590" name="Shape 590"/>
          <p:cNvSpPr/>
          <p:nvPr/>
        </p:nvSpPr>
        <p:spPr>
          <a:xfrm>
            <a:off x="5395781" y="1421098"/>
            <a:ext cx="3748219" cy="5040562"/>
          </a:xfrm>
          <a:prstGeom prst="rect">
            <a:avLst/>
          </a:prstGeom>
          <a:solidFill>
            <a:srgbClr val="333333">
              <a:alpha val="84706"/>
            </a:srgbClr>
          </a:solidFill>
          <a:ln w="12700">
            <a:miter lim="400000"/>
          </a:ln>
        </p:spPr>
        <p:txBody>
          <a:bodyPr lIns="45719" rIns="45719"/>
          <a:lstStyle/>
          <a:p>
            <a:pPr>
              <a:defRPr>
                <a:latin typeface="Times New Roman"/>
                <a:ea typeface="Times New Roman"/>
                <a:cs typeface="Times New Roman"/>
                <a:sym typeface="Times New Roman"/>
              </a:defRPr>
            </a:pPr>
          </a:p>
        </p:txBody>
      </p:sp>
      <p:sp>
        <p:nvSpPr>
          <p:cNvPr id="591" name="Shape 591"/>
          <p:cNvSpPr/>
          <p:nvPr/>
        </p:nvSpPr>
        <p:spPr>
          <a:xfrm>
            <a:off x="27526" y="1412776"/>
            <a:ext cx="3541180" cy="5040562"/>
          </a:xfrm>
          <a:prstGeom prst="rect">
            <a:avLst/>
          </a:prstGeom>
          <a:solidFill>
            <a:srgbClr val="333333">
              <a:alpha val="84706"/>
            </a:srgbClr>
          </a:solidFill>
          <a:ln w="12700">
            <a:miter lim="400000"/>
          </a:ln>
        </p:spPr>
        <p:txBody>
          <a:bodyPr lIns="45719" rIns="45719"/>
          <a:lstStyle/>
          <a:p>
            <a:pPr>
              <a:defRPr>
                <a:latin typeface="Times New Roman"/>
                <a:ea typeface="Times New Roman"/>
                <a:cs typeface="Times New Roman"/>
                <a:sym typeface="Times New Roman"/>
              </a:defRPr>
            </a:p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500"/>
                                        <p:tgtEl>
                                          <p:spTgt spid="5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0"/>
                                        </p:tgtEl>
                                        <p:attrNameLst>
                                          <p:attrName>style.visibility</p:attrName>
                                        </p:attrNameLst>
                                      </p:cBhvr>
                                      <p:to>
                                        <p:strVal val="visible"/>
                                      </p:to>
                                    </p:set>
                                    <p:animEffect transition="in" filter="fade">
                                      <p:cBhvr>
                                        <p:cTn id="10" dur="5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animBg="1"/>
      <p:bldP spid="59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a:spLocks noGrp="1"/>
          </p:cNvSpPr>
          <p:nvPr>
            <p:ph type="title"/>
          </p:nvPr>
        </p:nvSpPr>
        <p:spPr>
          <a:prstGeom prst="rect">
            <a:avLst/>
          </a:prstGeom>
        </p:spPr>
        <p:txBody>
          <a:bodyPr>
            <a:normAutofit fontScale="90000"/>
          </a:bodyPr>
          <a:lstStyle>
            <a:lvl1pPr defTabSz="767715">
              <a:defRPr sz="3530"/>
            </a:lvl1pPr>
          </a:lstStyle>
          <a:p>
            <a:r>
              <a:rPr dirty="0"/>
              <a:t>Edge Classification</a:t>
            </a:r>
          </a:p>
        </p:txBody>
      </p:sp>
      <p:pic>
        <p:nvPicPr>
          <p:cNvPr id="596" name="image103.png" descr="D:\computer graphics\video segmentation\video_data\Jumpcut_data\data\videoMaterial\2.01-2.08\2.30-targetCropImg.png"/>
          <p:cNvPicPr>
            <a:picLocks noChangeAspect="1"/>
          </p:cNvPicPr>
          <p:nvPr/>
        </p:nvPicPr>
        <p:blipFill>
          <a:blip r:embed="rId1"/>
          <a:srcRect/>
          <a:stretch>
            <a:fillRect/>
          </a:stretch>
        </p:blipFill>
        <p:spPr>
          <a:xfrm>
            <a:off x="4837508" y="2276872"/>
            <a:ext cx="3478908" cy="3075398"/>
          </a:xfrm>
          <a:prstGeom prst="rect">
            <a:avLst/>
          </a:prstGeom>
          <a:ln w="12700">
            <a:miter lim="400000"/>
            <a:headEnd/>
            <a:tailEnd/>
          </a:ln>
        </p:spPr>
      </p:pic>
      <p:pic>
        <p:nvPicPr>
          <p:cNvPr id="597" name="image104.png" descr="D:\computer graphics\video segmentation\video_data\Jumpcut_data\data\videoMaterial\2.01-2.08\2.30-sourceFGPatch_000.png"/>
          <p:cNvPicPr>
            <a:picLocks noChangeAspect="1"/>
          </p:cNvPicPr>
          <p:nvPr/>
        </p:nvPicPr>
        <p:blipFill>
          <a:blip r:embed="rId2"/>
          <a:srcRect/>
          <a:stretch>
            <a:fillRect/>
          </a:stretch>
        </p:blipFill>
        <p:spPr>
          <a:xfrm>
            <a:off x="805060" y="2276872"/>
            <a:ext cx="3478908" cy="3075398"/>
          </a:xfrm>
          <a:prstGeom prst="rect">
            <a:avLst/>
          </a:prstGeom>
          <a:ln w="12700">
            <a:miter lim="400000"/>
            <a:headEnd/>
            <a:tailEnd/>
          </a:ln>
        </p:spPr>
      </p:pic>
      <p:pic>
        <p:nvPicPr>
          <p:cNvPr id="598" name="image105.png" descr="D:\computer graphics\video segmentation\video_data\Jumpcut_data\data\videoMaterial\2.01-2.08\2.30-targetPatchEdge_000.png"/>
          <p:cNvPicPr>
            <a:picLocks noChangeAspect="1"/>
          </p:cNvPicPr>
          <p:nvPr/>
        </p:nvPicPr>
        <p:blipFill>
          <a:blip r:embed="rId3"/>
          <a:srcRect/>
          <a:stretch>
            <a:fillRect/>
          </a:stretch>
        </p:blipFill>
        <p:spPr>
          <a:xfrm>
            <a:off x="4837508" y="2276872"/>
            <a:ext cx="3477780" cy="3074401"/>
          </a:xfrm>
          <a:prstGeom prst="rect">
            <a:avLst/>
          </a:prstGeom>
          <a:ln w="12700">
            <a:miter lim="400000"/>
            <a:headEnd/>
            <a:tailEnd/>
          </a:ln>
        </p:spPr>
      </p:pic>
      <p:pic>
        <p:nvPicPr>
          <p:cNvPr id="599" name="image106.png" descr="D:\computer graphics\video segmentation\video_data\Jumpcut_data\data\videoMaterial\2.01-2.08\2.30-sourceFGPatchEdge_000.png"/>
          <p:cNvPicPr>
            <a:picLocks noChangeAspect="1"/>
          </p:cNvPicPr>
          <p:nvPr/>
        </p:nvPicPr>
        <p:blipFill>
          <a:blip r:embed="rId4"/>
          <a:srcRect/>
          <a:stretch>
            <a:fillRect/>
          </a:stretch>
        </p:blipFill>
        <p:spPr>
          <a:xfrm>
            <a:off x="805060" y="2276872"/>
            <a:ext cx="3477780" cy="3074401"/>
          </a:xfrm>
          <a:prstGeom prst="rect">
            <a:avLst/>
          </a:prstGeom>
          <a:ln w="12700">
            <a:miter lim="400000"/>
            <a:headEnd/>
            <a:tailEnd/>
          </a:ln>
        </p:spPr>
      </p:pic>
      <p:pic>
        <p:nvPicPr>
          <p:cNvPr id="600" name="image107.png" descr="D:\computer graphics\video segmentation\video_data\Jumpcut_data\data\videoMaterial\2.01-2.08\2.30-sourceFGEdge.png"/>
          <p:cNvPicPr>
            <a:picLocks noChangeAspect="1"/>
          </p:cNvPicPr>
          <p:nvPr/>
        </p:nvPicPr>
        <p:blipFill>
          <a:blip r:embed="rId5"/>
          <a:srcRect/>
          <a:stretch>
            <a:fillRect/>
          </a:stretch>
        </p:blipFill>
        <p:spPr>
          <a:xfrm>
            <a:off x="805059" y="2276872"/>
            <a:ext cx="3477780" cy="3074401"/>
          </a:xfrm>
          <a:prstGeom prst="rect">
            <a:avLst/>
          </a:prstGeom>
          <a:ln w="12700">
            <a:miter lim="400000"/>
            <a:headEnd/>
            <a:tailEnd/>
          </a:ln>
        </p:spPr>
      </p:pic>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indefinite" fill="hold"/>
                                        <p:tgtEl>
                                          <p:spTgt spid="599"/>
                                        </p:tgtEl>
                                        <p:attrNameLst>
                                          <p:attrName>style.visibility</p:attrName>
                                        </p:attrNameLst>
                                      </p:cBhvr>
                                      <p:to>
                                        <p:strVal val="visible"/>
                                      </p:to>
                                    </p:set>
                                    <p:animEffect transition="in" filter="dissolve">
                                      <p:cBhvr>
                                        <p:cTn id="7" dur="1000"/>
                                        <p:tgtEl>
                                          <p:spTgt spid="599"/>
                                        </p:tgtEl>
                                      </p:cBhvr>
                                    </p:animEffect>
                                  </p:childTnLst>
                                </p:cTn>
                              </p:par>
                              <p:par>
                                <p:cTn id="8" presetID="9" presetClass="entr" presetSubtype="0" fill="hold" grpId="2" nodeType="withEffect">
                                  <p:stCondLst>
                                    <p:cond delay="0"/>
                                  </p:stCondLst>
                                  <p:childTnLst>
                                    <p:set>
                                      <p:cBhvr>
                                        <p:cTn id="9" dur="indefinite" fill="hold"/>
                                        <p:tgtEl>
                                          <p:spTgt spid="598"/>
                                        </p:tgtEl>
                                        <p:attrNameLst>
                                          <p:attrName>style.visibility</p:attrName>
                                        </p:attrNameLst>
                                      </p:cBhvr>
                                      <p:to>
                                        <p:strVal val="visible"/>
                                      </p:to>
                                    </p:set>
                                    <p:animEffect transition="in" filter="dissolve">
                                      <p:cBhvr>
                                        <p:cTn id="10" dur="1000"/>
                                        <p:tgtEl>
                                          <p:spTgt spid="598"/>
                                        </p:tgtEl>
                                      </p:cBhvr>
                                    </p:animEffect>
                                  </p:childTnLst>
                                </p:cTn>
                              </p:par>
                            </p:childTnLst>
                          </p:cTn>
                        </p:par>
                        <p:par>
                          <p:cTn id="11" fill="hold">
                            <p:stCondLst>
                              <p:cond delay="1000"/>
                            </p:stCondLst>
                            <p:childTnLst>
                              <p:par>
                                <p:cTn id="12" presetID="9" presetClass="entr" presetSubtype="0" fill="hold" grpId="3" nodeType="afterEffect">
                                  <p:stCondLst>
                                    <p:cond delay="0"/>
                                  </p:stCondLst>
                                  <p:childTnLst>
                                    <p:set>
                                      <p:cBhvr>
                                        <p:cTn id="13" dur="indefinite" fill="hold"/>
                                        <p:tgtEl>
                                          <p:spTgt spid="600"/>
                                        </p:tgtEl>
                                        <p:attrNameLst>
                                          <p:attrName>style.visibility</p:attrName>
                                        </p:attrNameLst>
                                      </p:cBhvr>
                                      <p:to>
                                        <p:strVal val="visible"/>
                                      </p:to>
                                    </p:set>
                                    <p:animEffect transition="in" filter="dissolve">
                                      <p:cBhvr>
                                        <p:cTn id="14" dur="1000"/>
                                        <p:tgtEl>
                                          <p:spTgt spid="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2" animBg="1" advAuto="0"/>
      <p:bldP spid="599" grpId="1" animBg="1" advAuto="0"/>
      <p:bldP spid="600" grpId="3"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4288" y="3396280"/>
            <a:ext cx="2700800" cy="1519200"/>
          </a:xfrm>
          <a:prstGeom prst="rect">
            <a:avLst/>
          </a:prstGeom>
        </p:spPr>
      </p:pic>
      <p:sp>
        <p:nvSpPr>
          <p:cNvPr id="145" name="Shape 145"/>
          <p:cNvSpPr>
            <a:spLocks noGrp="1"/>
          </p:cNvSpPr>
          <p:nvPr>
            <p:ph type="title"/>
          </p:nvPr>
        </p:nvSpPr>
        <p:spPr>
          <a:xfrm>
            <a:off x="531044" y="400472"/>
            <a:ext cx="8065590" cy="609601"/>
          </a:xfrm>
          <a:prstGeom prst="rect">
            <a:avLst/>
          </a:prstGeom>
        </p:spPr>
        <p:txBody>
          <a:bodyPr>
            <a:normAutofit fontScale="90000"/>
          </a:bodyPr>
          <a:lstStyle>
            <a:lvl1pPr defTabSz="767715">
              <a:defRPr sz="3530"/>
            </a:lvl1pPr>
          </a:lstStyle>
          <a:p>
            <a:r>
              <a:t>Mask Propagation</a:t>
            </a:r>
            <a:r>
              <a:rPr lang="zh-CN">
                <a:ea typeface="宋体" charset="0"/>
              </a:rPr>
              <a:t>（掩模传播）</a:t>
            </a:r>
            <a:endParaRPr lang="zh-CN">
              <a:ea typeface="宋体" charset="0"/>
            </a:endParaRPr>
          </a:p>
        </p:txBody>
      </p:sp>
      <p:pic>
        <p:nvPicPr>
          <p:cNvPr id="25" name="image5.png" descr="D:\kuaipan\VideoSeg\presentation\footage\tricking\029.png"/>
          <p:cNvPicPr>
            <a:picLocks noChangeAspect="1"/>
          </p:cNvPicPr>
          <p:nvPr/>
        </p:nvPicPr>
        <p:blipFill>
          <a:blip r:embed="rId2"/>
          <a:srcRect/>
          <a:stretch>
            <a:fillRect/>
          </a:stretch>
        </p:blipFill>
        <p:spPr>
          <a:xfrm>
            <a:off x="14288" y="4928468"/>
            <a:ext cx="2700801" cy="1519201"/>
          </a:xfrm>
          <a:prstGeom prst="rect">
            <a:avLst/>
          </a:prstGeom>
          <a:ln w="12700">
            <a:miter lim="400000"/>
            <a:headEnd/>
            <a:tailEnd/>
          </a:ln>
        </p:spPr>
      </p:pic>
      <p:pic>
        <p:nvPicPr>
          <p:cNvPr id="26" name="image6.png" descr="D:\kuaipan\VideoSeg\presentation\footage\tricking\030.png"/>
          <p:cNvPicPr>
            <a:picLocks noChangeAspect="1"/>
          </p:cNvPicPr>
          <p:nvPr/>
        </p:nvPicPr>
        <p:blipFill>
          <a:blip r:embed="rId3"/>
          <a:srcRect/>
          <a:stretch>
            <a:fillRect/>
          </a:stretch>
        </p:blipFill>
        <p:spPr>
          <a:xfrm>
            <a:off x="2153108" y="4928468"/>
            <a:ext cx="2700801" cy="1519201"/>
          </a:xfrm>
          <a:prstGeom prst="rect">
            <a:avLst/>
          </a:prstGeom>
          <a:ln w="12700">
            <a:miter lim="400000"/>
            <a:headEnd/>
            <a:tailEnd/>
          </a:ln>
        </p:spPr>
      </p:pic>
      <p:pic>
        <p:nvPicPr>
          <p:cNvPr id="27" name="image7.png" descr="D:\kuaipan\VideoSeg\presentation\footage\tricking\031.png"/>
          <p:cNvPicPr>
            <a:picLocks noChangeAspect="1"/>
          </p:cNvPicPr>
          <p:nvPr/>
        </p:nvPicPr>
        <p:blipFill>
          <a:blip r:embed="rId4"/>
          <a:srcRect/>
          <a:stretch>
            <a:fillRect/>
          </a:stretch>
        </p:blipFill>
        <p:spPr>
          <a:xfrm>
            <a:off x="4291928" y="4928468"/>
            <a:ext cx="2700802" cy="1519201"/>
          </a:xfrm>
          <a:prstGeom prst="rect">
            <a:avLst/>
          </a:prstGeom>
          <a:ln w="12700">
            <a:miter lim="400000"/>
            <a:headEnd/>
            <a:tailEnd/>
          </a:ln>
        </p:spPr>
      </p:pic>
      <p:pic>
        <p:nvPicPr>
          <p:cNvPr id="28" name="image8.png" descr="D:\kuaipan\VideoSeg\presentation\footage\028_original.png"/>
          <p:cNvPicPr>
            <a:picLocks noChangeAspect="1"/>
          </p:cNvPicPr>
          <p:nvPr/>
        </p:nvPicPr>
        <p:blipFill>
          <a:blip r:embed="rId5"/>
          <a:srcRect/>
          <a:stretch>
            <a:fillRect/>
          </a:stretch>
        </p:blipFill>
        <p:spPr>
          <a:xfrm>
            <a:off x="1871574" y="1085944"/>
            <a:ext cx="2700801" cy="1519201"/>
          </a:xfrm>
          <a:prstGeom prst="rect">
            <a:avLst/>
          </a:prstGeom>
          <a:ln w="12700">
            <a:miter lim="400000"/>
            <a:headEnd/>
            <a:tailEnd/>
          </a:ln>
        </p:spPr>
      </p:pic>
      <p:pic>
        <p:nvPicPr>
          <p:cNvPr id="29" name="image9.png" descr="D:\kuaipan\VideoSeg\presentation\footage\028_contour.png"/>
          <p:cNvPicPr>
            <a:picLocks noChangeAspect="1"/>
          </p:cNvPicPr>
          <p:nvPr/>
        </p:nvPicPr>
        <p:blipFill>
          <a:blip r:embed="rId6"/>
          <a:srcRect/>
          <a:stretch>
            <a:fillRect/>
          </a:stretch>
        </p:blipFill>
        <p:spPr>
          <a:xfrm>
            <a:off x="1871824" y="1085944"/>
            <a:ext cx="2700301" cy="1518919"/>
          </a:xfrm>
          <a:prstGeom prst="rect">
            <a:avLst/>
          </a:prstGeom>
          <a:ln w="12700">
            <a:miter lim="400000"/>
            <a:headEnd/>
            <a:tailEnd/>
          </a:ln>
        </p:spPr>
      </p:pic>
      <p:pic>
        <p:nvPicPr>
          <p:cNvPr id="30" name="image10.png" descr="D:\kuaipan\VideoSeg\presentation\footage\029_contour.png"/>
          <p:cNvPicPr>
            <a:picLocks noChangeAspect="1"/>
          </p:cNvPicPr>
          <p:nvPr/>
        </p:nvPicPr>
        <p:blipFill>
          <a:blip r:embed="rId7"/>
          <a:srcRect/>
          <a:stretch>
            <a:fillRect/>
          </a:stretch>
        </p:blipFill>
        <p:spPr>
          <a:xfrm>
            <a:off x="14288" y="3396561"/>
            <a:ext cx="2700300" cy="1518919"/>
          </a:xfrm>
          <a:prstGeom prst="rect">
            <a:avLst/>
          </a:prstGeom>
          <a:ln w="12700">
            <a:miter lim="400000"/>
            <a:headEnd/>
            <a:tailEnd/>
          </a:ln>
        </p:spPr>
      </p:pic>
      <p:pic>
        <p:nvPicPr>
          <p:cNvPr id="38" name="image18.png" descr="D:\kuaipan\VideoSeg\presentation\footage\tricking\032.png"/>
          <p:cNvPicPr>
            <a:picLocks noChangeAspect="1"/>
          </p:cNvPicPr>
          <p:nvPr/>
        </p:nvPicPr>
        <p:blipFill>
          <a:blip r:embed="rId8"/>
          <a:srcRect/>
          <a:stretch>
            <a:fillRect/>
          </a:stretch>
        </p:blipFill>
        <p:spPr>
          <a:xfrm>
            <a:off x="6430748" y="4928468"/>
            <a:ext cx="2700802" cy="1519201"/>
          </a:xfrm>
          <a:prstGeom prst="rect">
            <a:avLst/>
          </a:prstGeom>
          <a:ln w="12700">
            <a:miter lim="400000"/>
            <a:headEnd/>
            <a:tailEnd/>
          </a:ln>
        </p:spPr>
      </p:pic>
      <p:grpSp>
        <p:nvGrpSpPr>
          <p:cNvPr id="43" name="Group 162"/>
          <p:cNvGrpSpPr/>
          <p:nvPr/>
        </p:nvGrpSpPr>
        <p:grpSpPr>
          <a:xfrm>
            <a:off x="4571624" y="1085944"/>
            <a:ext cx="2700801" cy="1519201"/>
            <a:chOff x="0" y="0"/>
            <a:chExt cx="2700800" cy="1519200"/>
          </a:xfrm>
        </p:grpSpPr>
        <p:pic>
          <p:nvPicPr>
            <p:cNvPr id="44" name="028.png"/>
            <p:cNvPicPr>
              <a:picLocks noChangeAspect="1"/>
            </p:cNvPicPr>
            <p:nvPr/>
          </p:nvPicPr>
          <p:blipFill>
            <a:blip r:embed="rId9"/>
            <a:srcRect/>
            <a:stretch>
              <a:fillRect/>
            </a:stretch>
          </p:blipFill>
          <p:spPr>
            <a:xfrm>
              <a:off x="0" y="0"/>
              <a:ext cx="2700801" cy="1519201"/>
            </a:xfrm>
            <a:prstGeom prst="rect">
              <a:avLst/>
            </a:prstGeom>
            <a:ln w="12700" cap="flat">
              <a:noFill/>
              <a:miter lim="400000"/>
              <a:headEnd/>
              <a:tailEnd/>
            </a:ln>
            <a:effectLst/>
          </p:spPr>
        </p:pic>
        <p:sp>
          <p:nvSpPr>
            <p:cNvPr id="45" name="Shape 161"/>
            <p:cNvSpPr/>
            <p:nvPr/>
          </p:nvSpPr>
          <p:spPr>
            <a:xfrm>
              <a:off x="69493" y="1142856"/>
              <a:ext cx="650303" cy="350662"/>
            </a:xfrm>
            <a:prstGeom prst="rect">
              <a:avLst/>
            </a:prstGeom>
            <a:noFill/>
            <a:ln w="12700" cap="flat">
              <a:noFill/>
              <a:miter lim="400000"/>
            </a:ln>
            <a:effectLst/>
          </p:spPr>
          <p:txBody>
            <a:bodyPr wrap="none" lIns="45719" tIns="45719" rIns="45719" bIns="45719" numCol="1" anchor="t">
              <a:spAutoFit/>
            </a:bodyPr>
            <a:lstStyle>
              <a:lvl1pPr>
                <a:defRPr>
                  <a:solidFill>
                    <a:srgbClr val="FDFEFE"/>
                  </a:solidFill>
                </a:defRPr>
              </a:lvl1pPr>
            </a:lstStyle>
            <a:p>
              <a:r>
                <a:t>mask</a:t>
              </a:r>
            </a:p>
          </p:txBody>
        </p:sp>
      </p:grpSp>
      <p:pic>
        <p:nvPicPr>
          <p:cNvPr id="5" name="图片 4"/>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2153109" y="3396280"/>
            <a:ext cx="2700800" cy="1519200"/>
          </a:xfrm>
          <a:prstGeom prst="rect">
            <a:avLst/>
          </a:prstGeom>
        </p:spPr>
      </p:pic>
      <p:pic>
        <p:nvPicPr>
          <p:cNvPr id="31" name="image11.png" descr="D:\kuaipan\VideoSeg\presentation\footage\030_contour.png"/>
          <p:cNvPicPr>
            <a:picLocks noChangeAspect="1"/>
          </p:cNvPicPr>
          <p:nvPr/>
        </p:nvPicPr>
        <p:blipFill>
          <a:blip r:embed="rId11"/>
          <a:srcRect/>
          <a:stretch>
            <a:fillRect/>
          </a:stretch>
        </p:blipFill>
        <p:spPr>
          <a:xfrm>
            <a:off x="2153609" y="3396561"/>
            <a:ext cx="2700300" cy="1518919"/>
          </a:xfrm>
          <a:prstGeom prst="rect">
            <a:avLst/>
          </a:prstGeom>
          <a:ln w="12700">
            <a:miter lim="400000"/>
            <a:headEnd/>
            <a:tailEnd/>
          </a:ln>
        </p:spPr>
      </p:pic>
      <p:pic>
        <p:nvPicPr>
          <p:cNvPr id="6" name="图片 5"/>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a:xfrm>
            <a:off x="4291930" y="3396280"/>
            <a:ext cx="2700800" cy="1519200"/>
          </a:xfrm>
          <a:prstGeom prst="rect">
            <a:avLst/>
          </a:prstGeom>
        </p:spPr>
      </p:pic>
      <p:pic>
        <p:nvPicPr>
          <p:cNvPr id="32" name="image12.png" descr="D:\kuaipan\VideoSeg\presentation\footage\031_contour.png"/>
          <p:cNvPicPr>
            <a:picLocks noChangeAspect="1"/>
          </p:cNvPicPr>
          <p:nvPr/>
        </p:nvPicPr>
        <p:blipFill>
          <a:blip r:embed="rId13"/>
          <a:srcRect/>
          <a:stretch>
            <a:fillRect/>
          </a:stretch>
        </p:blipFill>
        <p:spPr>
          <a:xfrm>
            <a:off x="4292429" y="3396561"/>
            <a:ext cx="2700301" cy="1518919"/>
          </a:xfrm>
          <a:prstGeom prst="rect">
            <a:avLst/>
          </a:prstGeom>
          <a:ln w="12700">
            <a:miter lim="400000"/>
            <a:headEnd/>
            <a:tailEnd/>
          </a:ln>
        </p:spPr>
      </p:pic>
      <p:pic>
        <p:nvPicPr>
          <p:cNvPr id="3" name="图片 2"/>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6430750" y="3396280"/>
            <a:ext cx="2700800" cy="1519200"/>
          </a:xfrm>
          <a:prstGeom prst="rect">
            <a:avLst/>
          </a:prstGeom>
        </p:spPr>
      </p:pic>
      <p:pic>
        <p:nvPicPr>
          <p:cNvPr id="33" name="image13.jpg" descr="D:\kuaipan\VideoSeg\presentation\footage\032_contour.png"/>
          <p:cNvPicPr>
            <a:picLocks noChangeAspect="1"/>
          </p:cNvPicPr>
          <p:nvPr/>
        </p:nvPicPr>
        <p:blipFill>
          <a:blip r:embed="rId15"/>
          <a:srcRect/>
          <a:stretch>
            <a:fillRect/>
          </a:stretch>
        </p:blipFill>
        <p:spPr>
          <a:xfrm>
            <a:off x="6431249" y="3396561"/>
            <a:ext cx="2700301" cy="1518919"/>
          </a:xfrm>
          <a:prstGeom prst="rect">
            <a:avLst/>
          </a:prstGeom>
          <a:ln w="12700">
            <a:miter lim="400000"/>
            <a:headEnd/>
            <a:tailEnd/>
          </a:ln>
        </p:spPr>
      </p:pic>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800"/>
                                        <p:tgtEl>
                                          <p:spTgt spid="30"/>
                                        </p:tgtEl>
                                      </p:cBhvr>
                                    </p:animEffect>
                                  </p:childTnLst>
                                </p:cTn>
                              </p:par>
                            </p:childTnLst>
                          </p:cTn>
                        </p:par>
                        <p:par>
                          <p:cTn id="20" fill="hold">
                            <p:stCondLst>
                              <p:cond delay="1500"/>
                            </p:stCondLst>
                            <p:childTnLst>
                              <p:par>
                                <p:cTn id="21" presetID="9" presetClass="entr" presetSubtype="0" fill="hold" nodeType="afterEffect">
                                  <p:stCondLst>
                                    <p:cond delay="20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nodeType="withEffect">
                                  <p:stCondLst>
                                    <p:cond delay="200"/>
                                  </p:stCondLst>
                                  <p:childTnLst>
                                    <p:set>
                                      <p:cBhvr>
                                        <p:cTn id="25" dur="1" fill="hold">
                                          <p:stCondLst>
                                            <p:cond delay="0"/>
                                          </p:stCondLst>
                                        </p:cTn>
                                        <p:tgtEl>
                                          <p:spTgt spid="26"/>
                                        </p:tgtEl>
                                        <p:attrNameLst>
                                          <p:attrName>style.visibility</p:attrName>
                                        </p:attrNameLst>
                                      </p:cBhvr>
                                      <p:to>
                                        <p:strVal val="visible"/>
                                      </p:to>
                                    </p:set>
                                    <p:animEffect transition="in" filter="dissolve">
                                      <p:cBhvr>
                                        <p:cTn id="26" dur="500"/>
                                        <p:tgtEl>
                                          <p:spTgt spid="26"/>
                                        </p:tgtEl>
                                      </p:cBhvr>
                                    </p:animEffect>
                                  </p:childTnLst>
                                </p:cTn>
                              </p:par>
                            </p:childTnLst>
                          </p:cTn>
                        </p:par>
                        <p:par>
                          <p:cTn id="27" fill="hold">
                            <p:stCondLst>
                              <p:cond delay="2200"/>
                            </p:stCondLst>
                            <p:childTnLst>
                              <p:par>
                                <p:cTn id="28" presetID="9"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dissolve">
                                      <p:cBhvr>
                                        <p:cTn id="30" dur="800"/>
                                        <p:tgtEl>
                                          <p:spTgt spid="31"/>
                                        </p:tgtEl>
                                      </p:cBhvr>
                                    </p:animEffect>
                                  </p:childTnLst>
                                </p:cTn>
                              </p:par>
                            </p:childTnLst>
                          </p:cTn>
                        </p:par>
                        <p:par>
                          <p:cTn id="31" fill="hold">
                            <p:stCondLst>
                              <p:cond delay="3200"/>
                            </p:stCondLst>
                            <p:childTnLst>
                              <p:par>
                                <p:cTn id="32" presetID="9" presetClass="entr" presetSubtype="0" fill="hold" nodeType="afterEffect">
                                  <p:stCondLst>
                                    <p:cond delay="200"/>
                                  </p:stCondLst>
                                  <p:childTnLst>
                                    <p:set>
                                      <p:cBhvr>
                                        <p:cTn id="33" dur="1" fill="hold">
                                          <p:stCondLst>
                                            <p:cond delay="0"/>
                                          </p:stCondLst>
                                        </p:cTn>
                                        <p:tgtEl>
                                          <p:spTgt spid="27"/>
                                        </p:tgtEl>
                                        <p:attrNameLst>
                                          <p:attrName>style.visibility</p:attrName>
                                        </p:attrNameLst>
                                      </p:cBhvr>
                                      <p:to>
                                        <p:strVal val="visible"/>
                                      </p:to>
                                    </p:set>
                                    <p:animEffect transition="in" filter="dissolve">
                                      <p:cBhvr>
                                        <p:cTn id="34" dur="500"/>
                                        <p:tgtEl>
                                          <p:spTgt spid="27"/>
                                        </p:tgtEl>
                                      </p:cBhvr>
                                    </p:animEffect>
                                  </p:childTnLst>
                                </p:cTn>
                              </p:par>
                              <p:par>
                                <p:cTn id="35" presetID="9" presetClass="entr" presetSubtype="0" fill="hold" nodeType="withEffect">
                                  <p:stCondLst>
                                    <p:cond delay="20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par>
                          <p:cTn id="38" fill="hold">
                            <p:stCondLst>
                              <p:cond delay="3900"/>
                            </p:stCondLst>
                            <p:childTnLst>
                              <p:par>
                                <p:cTn id="39" presetID="9" presetClass="entr" presetSubtype="0"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dissolve">
                                      <p:cBhvr>
                                        <p:cTn id="41" dur="800"/>
                                        <p:tgtEl>
                                          <p:spTgt spid="32"/>
                                        </p:tgtEl>
                                      </p:cBhvr>
                                    </p:animEffect>
                                  </p:childTnLst>
                                </p:cTn>
                              </p:par>
                            </p:childTnLst>
                          </p:cTn>
                        </p:par>
                        <p:par>
                          <p:cTn id="42" fill="hold">
                            <p:stCondLst>
                              <p:cond delay="4900"/>
                            </p:stCondLst>
                            <p:childTnLst>
                              <p:par>
                                <p:cTn id="43" presetID="9" presetClass="entr" presetSubtype="0" fill="hold" nodeType="afterEffect">
                                  <p:stCondLst>
                                    <p:cond delay="200"/>
                                  </p:stCondLst>
                                  <p:childTnLst>
                                    <p:set>
                                      <p:cBhvr>
                                        <p:cTn id="44" dur="1" fill="hold">
                                          <p:stCondLst>
                                            <p:cond delay="0"/>
                                          </p:stCondLst>
                                        </p:cTn>
                                        <p:tgtEl>
                                          <p:spTgt spid="38"/>
                                        </p:tgtEl>
                                        <p:attrNameLst>
                                          <p:attrName>style.visibility</p:attrName>
                                        </p:attrNameLst>
                                      </p:cBhvr>
                                      <p:to>
                                        <p:strVal val="visible"/>
                                      </p:to>
                                    </p:set>
                                    <p:animEffect transition="in" filter="dissolve">
                                      <p:cBhvr>
                                        <p:cTn id="45" dur="500"/>
                                        <p:tgtEl>
                                          <p:spTgt spid="38"/>
                                        </p:tgtEl>
                                      </p:cBhvr>
                                    </p:animEffect>
                                  </p:childTnLst>
                                </p:cTn>
                              </p:par>
                              <p:par>
                                <p:cTn id="46" presetID="9" presetClass="entr" presetSubtype="0" fill="hold" nodeType="withEffect">
                                  <p:stCondLst>
                                    <p:cond delay="200"/>
                                  </p:stCondLst>
                                  <p:childTnLst>
                                    <p:set>
                                      <p:cBhvr>
                                        <p:cTn id="47" dur="1" fill="hold">
                                          <p:stCondLst>
                                            <p:cond delay="0"/>
                                          </p:stCondLst>
                                        </p:cTn>
                                        <p:tgtEl>
                                          <p:spTgt spid="3"/>
                                        </p:tgtEl>
                                        <p:attrNameLst>
                                          <p:attrName>style.visibility</p:attrName>
                                        </p:attrNameLst>
                                      </p:cBhvr>
                                      <p:to>
                                        <p:strVal val="visible"/>
                                      </p:to>
                                    </p:set>
                                    <p:animEffect transition="in" filter="dissolve">
                                      <p:cBhvr>
                                        <p:cTn id="48" dur="500"/>
                                        <p:tgtEl>
                                          <p:spTgt spid="3"/>
                                        </p:tgtEl>
                                      </p:cBhvr>
                                    </p:animEffect>
                                  </p:childTnLst>
                                </p:cTn>
                              </p:par>
                            </p:childTnLst>
                          </p:cTn>
                        </p:par>
                        <p:par>
                          <p:cTn id="49" fill="hold">
                            <p:stCondLst>
                              <p:cond delay="5600"/>
                            </p:stCondLst>
                            <p:childTnLst>
                              <p:par>
                                <p:cTn id="50" presetID="9" presetClass="entr" presetSubtype="0"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dissolve">
                                      <p:cBhvr>
                                        <p:cTn id="52" dur="8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595"/>
          <p:cNvSpPr>
            <a:spLocks noGrp="1"/>
          </p:cNvSpPr>
          <p:nvPr>
            <p:ph type="title"/>
          </p:nvPr>
        </p:nvSpPr>
        <p:spPr>
          <a:xfrm>
            <a:off x="531043" y="400472"/>
            <a:ext cx="8065592" cy="609601"/>
          </a:xfrm>
          <a:prstGeom prst="rect">
            <a:avLst/>
          </a:prstGeom>
        </p:spPr>
        <p:txBody>
          <a:bodyPr>
            <a:normAutofit fontScale="90000"/>
          </a:bodyPr>
          <a:lstStyle>
            <a:lvl1pPr defTabSz="767715">
              <a:defRPr sz="3530"/>
            </a:lvl1pPr>
          </a:lstStyle>
          <a:p>
            <a:r>
              <a:rPr dirty="0"/>
              <a:t>Edge Classification</a:t>
            </a:r>
          </a:p>
        </p:txBody>
      </p:sp>
      <p:pic>
        <p:nvPicPr>
          <p:cNvPr id="7" name="image107.png" descr="D:\computer graphics\video segmentation\video_data\Jumpcut_data\data\videoMaterial\2.01-2.08\2.30-sourceFGEdge.png"/>
          <p:cNvPicPr>
            <a:picLocks noChangeAspect="1"/>
          </p:cNvPicPr>
          <p:nvPr/>
        </p:nvPicPr>
        <p:blipFill>
          <a:blip r:embed="rId1"/>
          <a:srcRect/>
          <a:stretch>
            <a:fillRect/>
          </a:stretch>
        </p:blipFill>
        <p:spPr>
          <a:xfrm>
            <a:off x="805059" y="2276872"/>
            <a:ext cx="3477780" cy="3074401"/>
          </a:xfrm>
          <a:prstGeom prst="rect">
            <a:avLst/>
          </a:prstGeom>
          <a:ln w="12700">
            <a:miter lim="400000"/>
            <a:headEnd/>
            <a:tailEnd/>
          </a:ln>
        </p:spPr>
      </p:pic>
      <p:pic>
        <p:nvPicPr>
          <p:cNvPr id="8" name="图片 7"/>
          <p:cNvPicPr>
            <a:picLocks noChangeAspect="1"/>
          </p:cNvPicPr>
          <p:nvPr/>
        </p:nvPicPr>
        <p:blipFill>
          <a:blip r:embed="rId2"/>
          <a:srcRect/>
          <a:stretch>
            <a:fillRect/>
          </a:stretch>
        </p:blipFill>
        <p:spPr>
          <a:xfrm>
            <a:off x="5718494" y="2647289"/>
            <a:ext cx="1642379" cy="1642379"/>
          </a:xfrm>
          <a:prstGeom prst="rect">
            <a:avLst/>
          </a:prstGeom>
          <a:ln w="28575">
            <a:solidFill>
              <a:srgbClr val="00B050"/>
            </a:solidFill>
          </a:ln>
        </p:spPr>
      </p:pic>
      <p:sp>
        <p:nvSpPr>
          <p:cNvPr id="9" name="矩形 8"/>
          <p:cNvSpPr/>
          <p:nvPr/>
        </p:nvSpPr>
        <p:spPr>
          <a:xfrm>
            <a:off x="2922336" y="4289668"/>
            <a:ext cx="410288" cy="410288"/>
          </a:xfrm>
          <a:prstGeom prst="rect">
            <a:avLst/>
          </a:prstGeom>
          <a:noFill/>
          <a:ln w="28575"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0" name="矩形 9"/>
          <p:cNvSpPr/>
          <p:nvPr/>
        </p:nvSpPr>
        <p:spPr>
          <a:xfrm>
            <a:off x="5718494" y="2647289"/>
            <a:ext cx="1641600" cy="1641600"/>
          </a:xfrm>
          <a:prstGeom prst="rect">
            <a:avLst/>
          </a:prstGeom>
          <a:noFill/>
          <a:ln w="28575"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cxnSp>
        <p:nvCxnSpPr>
          <p:cNvPr id="12" name="直接连接符 11"/>
          <p:cNvCxnSpPr/>
          <p:nvPr/>
        </p:nvCxnSpPr>
        <p:spPr>
          <a:xfrm flipV="1">
            <a:off x="2915816" y="2633163"/>
            <a:ext cx="2802678" cy="1659934"/>
          </a:xfrm>
          <a:prstGeom prst="line">
            <a:avLst/>
          </a:prstGeom>
          <a:noFill/>
          <a:ln w="28575" cap="flat">
            <a:solidFill>
              <a:srgbClr val="00B050"/>
            </a:solidFill>
            <a:prstDash val="solid"/>
            <a:round/>
          </a:ln>
          <a:effectLst/>
          <a:sp3d/>
        </p:spPr>
        <p:style>
          <a:lnRef idx="0">
            <a:scrgbClr r="0" g="0" b="0"/>
          </a:lnRef>
          <a:fillRef idx="0">
            <a:scrgbClr r="0" g="0" b="0"/>
          </a:fillRef>
          <a:effectRef idx="0">
            <a:scrgbClr r="0" g="0" b="0"/>
          </a:effectRef>
          <a:fontRef idx="none"/>
        </p:style>
      </p:cxnSp>
      <p:cxnSp>
        <p:nvCxnSpPr>
          <p:cNvPr id="14" name="直接连接符 13"/>
          <p:cNvCxnSpPr/>
          <p:nvPr/>
        </p:nvCxnSpPr>
        <p:spPr>
          <a:xfrm flipV="1">
            <a:off x="3332624" y="4303794"/>
            <a:ext cx="4033883" cy="396163"/>
          </a:xfrm>
          <a:prstGeom prst="line">
            <a:avLst/>
          </a:prstGeom>
          <a:noFill/>
          <a:ln w="28575" cap="flat">
            <a:solidFill>
              <a:srgbClr val="00B050"/>
            </a:solidFill>
            <a:prstDash val="solid"/>
            <a:round/>
          </a:ln>
          <a:effectLst/>
          <a:sp3d/>
        </p:spPr>
        <p:style>
          <a:lnRef idx="0">
            <a:scrgbClr r="0" g="0" b="0"/>
          </a:lnRef>
          <a:fillRef idx="0">
            <a:scrgbClr r="0" g="0" b="0"/>
          </a:fillRef>
          <a:effectRef idx="0">
            <a:scrgbClr r="0" g="0" b="0"/>
          </a:effectRef>
          <a:fontRef idx="none"/>
        </p:style>
      </p:cxnSp>
      <p:sp>
        <p:nvSpPr>
          <p:cNvPr id="19" name="椭圆 18"/>
          <p:cNvSpPr/>
          <p:nvPr/>
        </p:nvSpPr>
        <p:spPr>
          <a:xfrm>
            <a:off x="6546314" y="3564632"/>
            <a:ext cx="144000" cy="144000"/>
          </a:xfrm>
          <a:prstGeom prst="ellipse">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0" name="椭圆 19"/>
          <p:cNvSpPr/>
          <p:nvPr/>
        </p:nvSpPr>
        <p:spPr>
          <a:xfrm>
            <a:off x="6787103" y="3472433"/>
            <a:ext cx="144000" cy="144000"/>
          </a:xfrm>
          <a:prstGeom prst="ellipse">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1" name="椭圆 20"/>
          <p:cNvSpPr/>
          <p:nvPr/>
        </p:nvSpPr>
        <p:spPr>
          <a:xfrm>
            <a:off x="6294765" y="3657858"/>
            <a:ext cx="144000" cy="144000"/>
          </a:xfrm>
          <a:prstGeom prst="ellipse">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2" name="椭圆 21"/>
          <p:cNvSpPr/>
          <p:nvPr/>
        </p:nvSpPr>
        <p:spPr>
          <a:xfrm>
            <a:off x="6293856" y="3659061"/>
            <a:ext cx="144000" cy="144000"/>
          </a:xfrm>
          <a:prstGeom prst="ellipse">
            <a:avLst/>
          </a:prstGeom>
          <a:solidFill>
            <a:srgbClr val="FFFF00"/>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3" name="椭圆 22"/>
          <p:cNvSpPr/>
          <p:nvPr/>
        </p:nvSpPr>
        <p:spPr>
          <a:xfrm>
            <a:off x="6787103" y="3468089"/>
            <a:ext cx="144000" cy="144000"/>
          </a:xfrm>
          <a:prstGeom prst="ellipse">
            <a:avLst/>
          </a:prstGeom>
          <a:solidFill>
            <a:srgbClr val="0000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mc:AlternateContent xmlns:mc="http://schemas.openxmlformats.org/markup-compatibility/2006">
        <mc:Choice xmlns:a14="http://schemas.microsoft.com/office/drawing/2010/main" Requires="a14">
          <p:sp>
            <p:nvSpPr>
              <p:cNvPr id="24" name="矩形 23"/>
              <p:cNvSpPr/>
              <p:nvPr/>
            </p:nvSpPr>
            <p:spPr>
              <a:xfrm>
                <a:off x="5010740" y="4911551"/>
                <a:ext cx="1206869" cy="46166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sz="2400" b="0" i="1" smtClean="0">
                          <a:solidFill>
                            <a:schemeClr val="bg1">
                              <a:lumMod val="25000"/>
                              <a:lumOff val="75000"/>
                            </a:schemeClr>
                          </a:solidFill>
                          <a:latin typeface="Cambria Math" panose="02040503050406030204" pitchFamily="18" charset="0"/>
                        </a:rPr>
                        <m:t>(</m:t>
                      </m:r>
                      <m:r>
                        <a:rPr lang="en-US" altLang="zh-CN" sz="2400" b="0" i="1" smtClean="0">
                          <a:solidFill>
                            <a:schemeClr val="bg1">
                              <a:lumMod val="25000"/>
                              <a:lumOff val="75000"/>
                            </a:schemeClr>
                          </a:solidFill>
                          <a:latin typeface="Cambria Math" panose="02040503050406030204" pitchFamily="18" charset="0"/>
                        </a:rPr>
                        <m:t>𝑟</m:t>
                      </m:r>
                      <m:r>
                        <a:rPr lang="en-US" altLang="zh-CN" sz="2400" b="0" i="1" smtClean="0">
                          <a:solidFill>
                            <a:schemeClr val="bg1">
                              <a:lumMod val="25000"/>
                              <a:lumOff val="75000"/>
                            </a:schemeClr>
                          </a:solidFill>
                          <a:latin typeface="Cambria Math" panose="02040503050406030204" pitchFamily="18" charset="0"/>
                        </a:rPr>
                        <m:t>,</m:t>
                      </m:r>
                      <m:r>
                        <a:rPr lang="en-US" altLang="zh-CN" sz="2400" b="0" i="1" smtClean="0">
                          <a:solidFill>
                            <a:schemeClr val="bg1">
                              <a:lumMod val="25000"/>
                              <a:lumOff val="75000"/>
                            </a:schemeClr>
                          </a:solidFill>
                          <a:latin typeface="Cambria Math" panose="02040503050406030204" pitchFamily="18" charset="0"/>
                        </a:rPr>
                        <m:t>𝑔</m:t>
                      </m:r>
                      <m:r>
                        <a:rPr lang="en-US" altLang="zh-CN" sz="2400" b="0" i="1" smtClean="0">
                          <a:solidFill>
                            <a:schemeClr val="bg1">
                              <a:lumMod val="25000"/>
                              <a:lumOff val="75000"/>
                            </a:schemeClr>
                          </a:solidFill>
                          <a:latin typeface="Cambria Math" panose="02040503050406030204" pitchFamily="18" charset="0"/>
                        </a:rPr>
                        <m:t>,</m:t>
                      </m:r>
                      <m:r>
                        <a:rPr lang="en-US" altLang="zh-CN" sz="2400" b="0" i="1" smtClean="0">
                          <a:solidFill>
                            <a:schemeClr val="bg1">
                              <a:lumMod val="25000"/>
                              <a:lumOff val="75000"/>
                            </a:schemeClr>
                          </a:solidFill>
                          <a:latin typeface="Cambria Math" panose="02040503050406030204" pitchFamily="18" charset="0"/>
                        </a:rPr>
                        <m:t>𝑏</m:t>
                      </m:r>
                      <m:r>
                        <a:rPr lang="en-US" altLang="zh-CN" sz="2400" b="0" i="1" smtClean="0">
                          <a:solidFill>
                            <a:schemeClr val="bg1">
                              <a:lumMod val="25000"/>
                              <a:lumOff val="75000"/>
                            </a:schemeClr>
                          </a:solidFill>
                          <a:latin typeface="Cambria Math" panose="02040503050406030204" pitchFamily="18" charset="0"/>
                        </a:rPr>
                        <m:t>,</m:t>
                      </m:r>
                    </m:oMath>
                  </m:oMathPara>
                </a14:m>
                <a:endParaRPr lang="zh-CN" altLang="en-US" sz="2400" dirty="0">
                  <a:solidFill>
                    <a:schemeClr val="bg1">
                      <a:lumMod val="25000"/>
                      <a:lumOff val="75000"/>
                    </a:schemeClr>
                  </a:solidFill>
                </a:endParaRPr>
              </a:p>
            </p:txBody>
          </p:sp>
        </mc:Choice>
        <mc:Fallback>
          <p:sp>
            <p:nvSpPr>
              <p:cNvPr id="24" name="矩形 23"/>
              <p:cNvSpPr>
                <a:spLocks noRot="1" noChangeAspect="1" noMove="1" noResize="1" noEditPoints="1" noAdjustHandles="1" noChangeArrowheads="1" noChangeShapeType="1" noTextEdit="1"/>
              </p:cNvSpPr>
              <p:nvPr/>
            </p:nvSpPr>
            <p:spPr>
              <a:xfrm>
                <a:off x="5010740" y="4911551"/>
                <a:ext cx="1206869" cy="461665"/>
              </a:xfrm>
              <a:prstGeom prst="rect">
                <a:avLst/>
              </a:prstGeom>
              <a:blipFill rotWithShape="0">
                <a:blip r:embed="rId3"/>
                <a:srcRect/>
                <a:stretch>
                  <a:fillRect l="-4545" b="-21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5983717" y="4911551"/>
                <a:ext cx="688009" cy="461665"/>
              </a:xfrm>
              <a:prstGeom prst="rect">
                <a:avLst/>
              </a:prstGeom>
            </p:spPr>
            <p:txBody>
              <a:bodyPr wrap="none">
                <a:spAutoFit/>
              </a:bodyPr>
              <a:lstStyle/>
              <a:p>
                <a14:m>
                  <m:oMath xmlns:m="http://schemas.openxmlformats.org/officeDocument/2006/math">
                    <m:r>
                      <m:rPr>
                        <m:sty m:val="p"/>
                      </m:rPr>
                      <a:rPr lang="en-US" altLang="zh-CN" sz="2400" b="0" i="0" smtClean="0">
                        <a:solidFill>
                          <a:schemeClr val="bg1">
                            <a:lumMod val="25000"/>
                            <a:lumOff val="75000"/>
                          </a:schemeClr>
                        </a:solidFill>
                        <a:latin typeface="Cambria Math" panose="02040503050406030204" pitchFamily="18" charset="0"/>
                      </a:rPr>
                      <m:t>x</m:t>
                    </m:r>
                    <m:r>
                      <a:rPr lang="en-US" altLang="zh-CN" sz="2400" b="0" i="0" smtClean="0">
                        <a:solidFill>
                          <a:schemeClr val="bg1">
                            <a:lumMod val="25000"/>
                            <a:lumOff val="75000"/>
                          </a:schemeClr>
                        </a:solidFill>
                        <a:latin typeface="Cambria Math" panose="02040503050406030204" pitchFamily="18" charset="0"/>
                      </a:rPr>
                      <m:t>,</m:t>
                    </m:r>
                    <m:r>
                      <m:rPr>
                        <m:sty m:val="p"/>
                      </m:rPr>
                      <a:rPr lang="en-US" altLang="zh-CN" sz="2400" b="0" i="0" smtClean="0">
                        <a:solidFill>
                          <a:schemeClr val="bg1">
                            <a:lumMod val="25000"/>
                            <a:lumOff val="75000"/>
                          </a:schemeClr>
                        </a:solidFill>
                        <a:latin typeface="Cambria Math" panose="02040503050406030204" pitchFamily="18" charset="0"/>
                      </a:rPr>
                      <m:t>y</m:t>
                    </m:r>
                  </m:oMath>
                </a14:m>
                <a:r>
                  <a:rPr lang="en-US" altLang="zh-CN" sz="2400" dirty="0" smtClean="0">
                    <a:solidFill>
                      <a:schemeClr val="bg1">
                        <a:lumMod val="25000"/>
                        <a:lumOff val="75000"/>
                      </a:schemeClr>
                    </a:solidFill>
                  </a:rPr>
                  <a:t>,</a:t>
                </a:r>
                <a:endParaRPr lang="zh-CN" altLang="en-US" sz="2400" dirty="0">
                  <a:solidFill>
                    <a:schemeClr val="bg1">
                      <a:lumMod val="25000"/>
                      <a:lumOff val="75000"/>
                    </a:schemeClr>
                  </a:solidFill>
                </a:endParaRPr>
              </a:p>
            </p:txBody>
          </p:sp>
        </mc:Choice>
        <mc:Fallback>
          <p:sp>
            <p:nvSpPr>
              <p:cNvPr id="25" name="矩形 24"/>
              <p:cNvSpPr>
                <a:spLocks noRot="1" noChangeAspect="1" noMove="1" noResize="1" noEditPoints="1" noAdjustHandles="1" noChangeArrowheads="1" noChangeShapeType="1" noTextEdit="1"/>
              </p:cNvSpPr>
              <p:nvPr/>
            </p:nvSpPr>
            <p:spPr>
              <a:xfrm>
                <a:off x="5983717" y="4911551"/>
                <a:ext cx="688009" cy="461665"/>
              </a:xfrm>
              <a:prstGeom prst="rect">
                <a:avLst/>
              </a:prstGeom>
              <a:blipFill rotWithShape="0">
                <a:blip r:embed="rId4"/>
                <a:srcRect/>
                <a:stretch>
                  <a:fillRect t="-9333" r="-13393" b="-32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6478664" y="4911551"/>
                <a:ext cx="16706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b="0" i="0" smtClean="0">
                          <a:solidFill>
                            <a:schemeClr val="bg1">
                              <a:lumMod val="25000"/>
                              <a:lumOff val="75000"/>
                            </a:schemeClr>
                          </a:solidFill>
                          <a:latin typeface="Cambria Math" panose="02040503050406030204" pitchFamily="18" charset="0"/>
                        </a:rPr>
                        <m:t>sin</m:t>
                      </m:r>
                      <m:r>
                        <m:rPr>
                          <m:sty m:val="p"/>
                        </m:rPr>
                        <a:rPr lang="el-GR" altLang="zh-CN" sz="2400" b="0" i="1" smtClean="0">
                          <a:solidFill>
                            <a:schemeClr val="bg1">
                              <a:lumMod val="25000"/>
                              <a:lumOff val="75000"/>
                            </a:schemeClr>
                          </a:solidFill>
                          <a:latin typeface="Cambria Math" panose="02040503050406030204" pitchFamily="18" charset="0"/>
                          <a:ea typeface="Cambria Math" panose="02040503050406030204" pitchFamily="18" charset="0"/>
                        </a:rPr>
                        <m:t>θ</m:t>
                      </m:r>
                      <m:r>
                        <a:rPr lang="en-US" altLang="zh-CN" sz="2400" b="0" i="1" smtClean="0">
                          <a:solidFill>
                            <a:schemeClr val="bg1">
                              <a:lumMod val="25000"/>
                              <a:lumOff val="75000"/>
                            </a:schemeClr>
                          </a:solidFill>
                          <a:latin typeface="Cambria Math" panose="02040503050406030204" pitchFamily="18" charset="0"/>
                          <a:ea typeface="Cambria Math" panose="02040503050406030204" pitchFamily="18" charset="0"/>
                        </a:rPr>
                        <m:t>,</m:t>
                      </m:r>
                      <m:r>
                        <m:rPr>
                          <m:sty m:val="p"/>
                        </m:rPr>
                        <a:rPr lang="en-US" altLang="zh-CN" sz="2400" b="0" i="0" smtClean="0">
                          <a:solidFill>
                            <a:schemeClr val="bg1">
                              <a:lumMod val="25000"/>
                              <a:lumOff val="75000"/>
                            </a:schemeClr>
                          </a:solidFill>
                          <a:latin typeface="Cambria Math" panose="02040503050406030204" pitchFamily="18" charset="0"/>
                          <a:ea typeface="Cambria Math" panose="02040503050406030204" pitchFamily="18" charset="0"/>
                        </a:rPr>
                        <m:t>cos</m:t>
                      </m:r>
                      <m:r>
                        <m:rPr>
                          <m:sty m:val="p"/>
                        </m:rPr>
                        <a:rPr lang="el-GR" altLang="zh-CN" sz="2400" i="1">
                          <a:solidFill>
                            <a:schemeClr val="bg1">
                              <a:lumMod val="25000"/>
                              <a:lumOff val="75000"/>
                            </a:schemeClr>
                          </a:solidFill>
                          <a:latin typeface="Cambria Math" panose="02040503050406030204" pitchFamily="18" charset="0"/>
                          <a:ea typeface="Cambria Math" panose="02040503050406030204" pitchFamily="18" charset="0"/>
                        </a:rPr>
                        <m:t>θ</m:t>
                      </m:r>
                      <m:r>
                        <a:rPr lang="en-US" altLang="zh-CN" sz="2400" b="0" i="1" smtClean="0">
                          <a:solidFill>
                            <a:schemeClr val="bg1">
                              <a:lumMod val="25000"/>
                              <a:lumOff val="75000"/>
                            </a:schemeClr>
                          </a:solidFill>
                          <a:latin typeface="Cambria Math" panose="02040503050406030204" pitchFamily="18" charset="0"/>
                          <a:ea typeface="Cambria Math" panose="02040503050406030204" pitchFamily="18" charset="0"/>
                        </a:rPr>
                        <m:t>)</m:t>
                      </m:r>
                    </m:oMath>
                  </m:oMathPara>
                </a14:m>
                <a:endParaRPr lang="zh-CN" altLang="en-US" sz="2400" dirty="0">
                  <a:solidFill>
                    <a:schemeClr val="bg1">
                      <a:lumMod val="25000"/>
                      <a:lumOff val="75000"/>
                    </a:schemeClr>
                  </a:solidFill>
                </a:endParaRPr>
              </a:p>
            </p:txBody>
          </p:sp>
        </mc:Choice>
        <mc:Fallback>
          <p:sp>
            <p:nvSpPr>
              <p:cNvPr id="26" name="矩形 25"/>
              <p:cNvSpPr>
                <a:spLocks noRot="1" noChangeAspect="1" noMove="1" noResize="1" noEditPoints="1" noAdjustHandles="1" noChangeArrowheads="1" noChangeShapeType="1" noTextEdit="1"/>
              </p:cNvSpPr>
              <p:nvPr/>
            </p:nvSpPr>
            <p:spPr>
              <a:xfrm>
                <a:off x="6478664" y="4911551"/>
                <a:ext cx="1670650" cy="461665"/>
              </a:xfrm>
              <a:prstGeom prst="rect">
                <a:avLst/>
              </a:prstGeom>
              <a:blipFill rotWithShape="0">
                <a:blip r:embed="rId5"/>
                <a:srcRect/>
                <a:stretch>
                  <a:fillRect b="-21333"/>
                </a:stretch>
              </a:blipFill>
            </p:spPr>
            <p:txBody>
              <a:bodyPr/>
              <a:lstStyle/>
              <a:p>
                <a:r>
                  <a:rPr lang="zh-CN" altLang="en-US">
                    <a:noFill/>
                  </a:rPr>
                  <a:t> </a:t>
                </a:r>
              </a:p>
            </p:txBody>
          </p:sp>
        </mc:Fallback>
      </mc:AlternateContent>
      <p:grpSp>
        <p:nvGrpSpPr>
          <p:cNvPr id="35" name="组合 34"/>
          <p:cNvGrpSpPr/>
          <p:nvPr/>
        </p:nvGrpSpPr>
        <p:grpSpPr>
          <a:xfrm>
            <a:off x="6139799" y="3429000"/>
            <a:ext cx="1003150" cy="406911"/>
            <a:chOff x="6166810" y="3483630"/>
            <a:chExt cx="838327" cy="340054"/>
          </a:xfrm>
        </p:grpSpPr>
        <p:sp>
          <p:nvSpPr>
            <p:cNvPr id="31" name="等腰三角形 30"/>
            <p:cNvSpPr/>
            <p:nvPr/>
          </p:nvSpPr>
          <p:spPr>
            <a:xfrm>
              <a:off x="6166810" y="3483630"/>
              <a:ext cx="827715" cy="340054"/>
            </a:xfrm>
            <a:custGeom>
              <a:avLst/>
              <a:gdLst>
                <a:gd name="connsiteX0" fmla="*/ 0 w 740180"/>
                <a:gd name="connsiteY0" fmla="*/ 349579 h 349579"/>
                <a:gd name="connsiteX1" fmla="*/ 740180 w 740180"/>
                <a:gd name="connsiteY1" fmla="*/ 0 h 349579"/>
                <a:gd name="connsiteX2" fmla="*/ 740180 w 740180"/>
                <a:gd name="connsiteY2" fmla="*/ 349579 h 349579"/>
                <a:gd name="connsiteX3" fmla="*/ 0 w 740180"/>
                <a:gd name="connsiteY3" fmla="*/ 349579 h 349579"/>
                <a:gd name="connsiteX0-1" fmla="*/ 0 w 800505"/>
                <a:gd name="connsiteY0-2" fmla="*/ 352754 h 352754"/>
                <a:gd name="connsiteX1-3" fmla="*/ 800505 w 800505"/>
                <a:gd name="connsiteY1-4" fmla="*/ 0 h 352754"/>
                <a:gd name="connsiteX2-5" fmla="*/ 800505 w 800505"/>
                <a:gd name="connsiteY2-6" fmla="*/ 349579 h 352754"/>
                <a:gd name="connsiteX3-7" fmla="*/ 0 w 800505"/>
                <a:gd name="connsiteY3-8" fmla="*/ 352754 h 352754"/>
                <a:gd name="connsiteX0-9" fmla="*/ 0 w 806855"/>
                <a:gd name="connsiteY0-10" fmla="*/ 330529 h 330529"/>
                <a:gd name="connsiteX1-11" fmla="*/ 806855 w 806855"/>
                <a:gd name="connsiteY1-12" fmla="*/ 0 h 330529"/>
                <a:gd name="connsiteX2-13" fmla="*/ 800505 w 806855"/>
                <a:gd name="connsiteY2-14" fmla="*/ 327354 h 330529"/>
                <a:gd name="connsiteX3-15" fmla="*/ 0 w 806855"/>
                <a:gd name="connsiteY3-16" fmla="*/ 330529 h 330529"/>
                <a:gd name="connsiteX0-17" fmla="*/ 0 w 806855"/>
                <a:gd name="connsiteY0-18" fmla="*/ 343229 h 343229"/>
                <a:gd name="connsiteX1-19" fmla="*/ 806855 w 806855"/>
                <a:gd name="connsiteY1-20" fmla="*/ 0 h 343229"/>
                <a:gd name="connsiteX2-21" fmla="*/ 800505 w 806855"/>
                <a:gd name="connsiteY2-22" fmla="*/ 340054 h 343229"/>
                <a:gd name="connsiteX3-23" fmla="*/ 0 w 806855"/>
                <a:gd name="connsiteY3-24" fmla="*/ 343229 h 343229"/>
                <a:gd name="connsiteX0-25" fmla="*/ 0 w 797330"/>
                <a:gd name="connsiteY0-26" fmla="*/ 333704 h 340054"/>
                <a:gd name="connsiteX1-27" fmla="*/ 797330 w 797330"/>
                <a:gd name="connsiteY1-28" fmla="*/ 0 h 340054"/>
                <a:gd name="connsiteX2-29" fmla="*/ 790980 w 797330"/>
                <a:gd name="connsiteY2-30" fmla="*/ 340054 h 340054"/>
                <a:gd name="connsiteX3-31" fmla="*/ 0 w 797330"/>
                <a:gd name="connsiteY3-32" fmla="*/ 333704 h 340054"/>
              </a:gdLst>
              <a:ahLst/>
              <a:cxnLst>
                <a:cxn ang="0">
                  <a:pos x="connsiteX0-25" y="connsiteY0-26"/>
                </a:cxn>
                <a:cxn ang="0">
                  <a:pos x="connsiteX1-27" y="connsiteY1-28"/>
                </a:cxn>
                <a:cxn ang="0">
                  <a:pos x="connsiteX2-29" y="connsiteY2-30"/>
                </a:cxn>
                <a:cxn ang="0">
                  <a:pos x="connsiteX3-31" y="connsiteY3-32"/>
                </a:cxn>
              </a:cxnLst>
              <a:rect l="l" t="t" r="r" b="b"/>
              <a:pathLst>
                <a:path w="797330" h="340054">
                  <a:moveTo>
                    <a:pt x="0" y="333704"/>
                  </a:moveTo>
                  <a:lnTo>
                    <a:pt x="797330" y="0"/>
                  </a:lnTo>
                  <a:lnTo>
                    <a:pt x="790980" y="340054"/>
                  </a:lnTo>
                  <a:lnTo>
                    <a:pt x="0" y="333704"/>
                  </a:lnTo>
                  <a:close/>
                </a:path>
              </a:pathLst>
            </a:custGeom>
            <a:noFill/>
            <a:ln w="28575" cap="flat">
              <a:solidFill>
                <a:srgbClr val="00B05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33" name="任意多边形 32"/>
            <p:cNvSpPr/>
            <p:nvPr/>
          </p:nvSpPr>
          <p:spPr>
            <a:xfrm rot="15118354">
              <a:off x="6865464" y="3533409"/>
              <a:ext cx="121175" cy="104578"/>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 name="connsiteX0-97" fmla="*/ 80332 w 348560"/>
                <a:gd name="connsiteY0-98" fmla="*/ 498505 h 498505"/>
                <a:gd name="connsiteX1-99" fmla="*/ 36422 w 348560"/>
                <a:gd name="connsiteY1-100" fmla="*/ 175297 h 498505"/>
                <a:gd name="connsiteX2-101" fmla="*/ 348560 w 348560"/>
                <a:gd name="connsiteY2-102" fmla="*/ 0 h 498505"/>
                <a:gd name="connsiteX0-103" fmla="*/ 48286 w 316514"/>
                <a:gd name="connsiteY0-104" fmla="*/ 498505 h 498505"/>
                <a:gd name="connsiteX1-105" fmla="*/ 89443 w 316514"/>
                <a:gd name="connsiteY1-106" fmla="*/ 192789 h 498505"/>
                <a:gd name="connsiteX2-107" fmla="*/ 316514 w 316514"/>
                <a:gd name="connsiteY2-108" fmla="*/ 0 h 498505"/>
                <a:gd name="connsiteX0-109" fmla="*/ 22733 w 290961"/>
                <a:gd name="connsiteY0-110" fmla="*/ 498505 h 498505"/>
                <a:gd name="connsiteX1-111" fmla="*/ 63890 w 290961"/>
                <a:gd name="connsiteY1-112" fmla="*/ 192789 h 498505"/>
                <a:gd name="connsiteX2-113" fmla="*/ 290961 w 290961"/>
                <a:gd name="connsiteY2-114" fmla="*/ 0 h 498505"/>
                <a:gd name="connsiteX0-115" fmla="*/ 6770 w 274998"/>
                <a:gd name="connsiteY0-116" fmla="*/ 498505 h 498505"/>
                <a:gd name="connsiteX1-117" fmla="*/ 47927 w 274998"/>
                <a:gd name="connsiteY1-118" fmla="*/ 192789 h 498505"/>
                <a:gd name="connsiteX2-119" fmla="*/ 274998 w 274998"/>
                <a:gd name="connsiteY2-120" fmla="*/ 0 h 498505"/>
                <a:gd name="connsiteX0-121" fmla="*/ 8707 w 337045"/>
                <a:gd name="connsiteY0-122" fmla="*/ 501427 h 501427"/>
                <a:gd name="connsiteX1-123" fmla="*/ 49864 w 337045"/>
                <a:gd name="connsiteY1-124" fmla="*/ 195711 h 501427"/>
                <a:gd name="connsiteX2-125" fmla="*/ 337045 w 337045"/>
                <a:gd name="connsiteY2-126" fmla="*/ 0 h 501427"/>
                <a:gd name="connsiteX0-127" fmla="*/ 3827 w 332165"/>
                <a:gd name="connsiteY0-128" fmla="*/ 501427 h 501427"/>
                <a:gd name="connsiteX1-129" fmla="*/ 79676 w 332165"/>
                <a:gd name="connsiteY1-130" fmla="*/ 197175 h 501427"/>
                <a:gd name="connsiteX2-131" fmla="*/ 332165 w 332165"/>
                <a:gd name="connsiteY2-132" fmla="*/ 0 h 501427"/>
                <a:gd name="connsiteX0-133" fmla="*/ 0 w 328338"/>
                <a:gd name="connsiteY0-134" fmla="*/ 501427 h 501427"/>
                <a:gd name="connsiteX1-135" fmla="*/ 75849 w 328338"/>
                <a:gd name="connsiteY1-136" fmla="*/ 197175 h 501427"/>
                <a:gd name="connsiteX2-137" fmla="*/ 328338 w 328338"/>
                <a:gd name="connsiteY2-138" fmla="*/ 0 h 501427"/>
                <a:gd name="connsiteX0-139" fmla="*/ 0 w 328338"/>
                <a:gd name="connsiteY0-140" fmla="*/ 501427 h 501427"/>
                <a:gd name="connsiteX1-141" fmla="*/ 75849 w 328338"/>
                <a:gd name="connsiteY1-142" fmla="*/ 197175 h 501427"/>
                <a:gd name="connsiteX2-143" fmla="*/ 328338 w 328338"/>
                <a:gd name="connsiteY2-144" fmla="*/ 0 h 501427"/>
                <a:gd name="connsiteX0-145" fmla="*/ 0 w 328338"/>
                <a:gd name="connsiteY0-146" fmla="*/ 501427 h 501427"/>
                <a:gd name="connsiteX1-147" fmla="*/ 138306 w 328338"/>
                <a:gd name="connsiteY1-148" fmla="*/ 58675 h 501427"/>
                <a:gd name="connsiteX2-149" fmla="*/ 328338 w 328338"/>
                <a:gd name="connsiteY2-150" fmla="*/ 0 h 501427"/>
                <a:gd name="connsiteX0-151" fmla="*/ 0 w 328338"/>
                <a:gd name="connsiteY0-152" fmla="*/ 519630 h 519630"/>
                <a:gd name="connsiteX1-153" fmla="*/ 138306 w 328338"/>
                <a:gd name="connsiteY1-154" fmla="*/ 76878 h 519630"/>
                <a:gd name="connsiteX2-155" fmla="*/ 328338 w 328338"/>
                <a:gd name="connsiteY2-156" fmla="*/ 18203 h 519630"/>
                <a:gd name="connsiteX0-157" fmla="*/ 0 w 328338"/>
                <a:gd name="connsiteY0-158" fmla="*/ 529483 h 529483"/>
                <a:gd name="connsiteX1-159" fmla="*/ 138306 w 328338"/>
                <a:gd name="connsiteY1-160" fmla="*/ 86731 h 529483"/>
                <a:gd name="connsiteX2-161" fmla="*/ 328338 w 328338"/>
                <a:gd name="connsiteY2-162" fmla="*/ 28056 h 529483"/>
                <a:gd name="connsiteX0-163" fmla="*/ 0 w 328338"/>
                <a:gd name="connsiteY0-164" fmla="*/ 523325 h 523325"/>
                <a:gd name="connsiteX1-165" fmla="*/ 118917 w 328338"/>
                <a:gd name="connsiteY1-166" fmla="*/ 107775 h 523325"/>
                <a:gd name="connsiteX2-167" fmla="*/ 328338 w 328338"/>
                <a:gd name="connsiteY2-168" fmla="*/ 21898 h 523325"/>
                <a:gd name="connsiteX0-169" fmla="*/ 0 w 328338"/>
                <a:gd name="connsiteY0-170" fmla="*/ 501427 h 501427"/>
                <a:gd name="connsiteX1-171" fmla="*/ 118917 w 328338"/>
                <a:gd name="connsiteY1-172" fmla="*/ 85877 h 501427"/>
                <a:gd name="connsiteX2-173" fmla="*/ 328338 w 328338"/>
                <a:gd name="connsiteY2-174" fmla="*/ 0 h 501427"/>
                <a:gd name="connsiteX0-175" fmla="*/ 0 w 328338"/>
                <a:gd name="connsiteY0-176" fmla="*/ 501427 h 501427"/>
                <a:gd name="connsiteX1-177" fmla="*/ 117067 w 328338"/>
                <a:gd name="connsiteY1-178" fmla="*/ 132839 h 501427"/>
                <a:gd name="connsiteX2-179" fmla="*/ 328338 w 328338"/>
                <a:gd name="connsiteY2-180" fmla="*/ 0 h 501427"/>
              </a:gdLst>
              <a:ahLst/>
              <a:cxnLst>
                <a:cxn ang="0">
                  <a:pos x="connsiteX0-175" y="connsiteY0-176"/>
                </a:cxn>
                <a:cxn ang="0">
                  <a:pos x="connsiteX1-177" y="connsiteY1-178"/>
                </a:cxn>
                <a:cxn ang="0">
                  <a:pos x="connsiteX2-179" y="connsiteY2-180"/>
                </a:cxn>
              </a:cxnLst>
              <a:rect l="l" t="t" r="r" b="b"/>
              <a:pathLst>
                <a:path w="328338" h="501427">
                  <a:moveTo>
                    <a:pt x="0" y="501427"/>
                  </a:moveTo>
                  <a:cubicBezTo>
                    <a:pt x="5766" y="400391"/>
                    <a:pt x="62344" y="216410"/>
                    <a:pt x="117067" y="132839"/>
                  </a:cubicBezTo>
                  <a:cubicBezTo>
                    <a:pt x="171790" y="49268"/>
                    <a:pt x="253477" y="2326"/>
                    <a:pt x="328338" y="0"/>
                  </a:cubicBezTo>
                </a:path>
              </a:pathLst>
            </a:custGeom>
            <a:ln w="28575">
              <a:solidFill>
                <a:srgbClr val="00B050"/>
              </a:solidFill>
              <a:headEnd w="sm" len="sm"/>
              <a:tailEnd type="none" w="sm" len="sm"/>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mc:AlternateContent xmlns:mc="http://schemas.openxmlformats.org/markup-compatibility/2006">
          <mc:Choice xmlns:a14="http://schemas.microsoft.com/office/drawing/2010/main" Requires="a14">
            <p:sp>
              <p:nvSpPr>
                <p:cNvPr id="34" name="矩形 33"/>
                <p:cNvSpPr/>
                <p:nvPr/>
              </p:nvSpPr>
              <p:spPr>
                <a:xfrm>
                  <a:off x="6715511" y="3544697"/>
                  <a:ext cx="289626" cy="257208"/>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l-GR" altLang="zh-CN" sz="1400" b="1" i="1" smtClean="0">
                            <a:solidFill>
                              <a:srgbClr val="00B050"/>
                            </a:solidFill>
                            <a:latin typeface="Cambria Math" panose="02040503050406030204" pitchFamily="18" charset="0"/>
                            <a:ea typeface="Cambria Math" panose="02040503050406030204" pitchFamily="18" charset="0"/>
                          </a:rPr>
                          <m:t>𝜽</m:t>
                        </m:r>
                      </m:oMath>
                    </m:oMathPara>
                  </a14:m>
                  <a:endParaRPr lang="zh-CN" altLang="en-US" sz="1400" b="1" dirty="0">
                    <a:solidFill>
                      <a:srgbClr val="00B050"/>
                    </a:solidFill>
                  </a:endParaRPr>
                </a:p>
              </p:txBody>
            </p:sp>
          </mc:Choice>
          <mc:Fallback>
            <p:sp>
              <p:nvSpPr>
                <p:cNvPr id="34" name="矩形 33"/>
                <p:cNvSpPr>
                  <a:spLocks noRot="1" noChangeAspect="1" noMove="1" noResize="1" noEditPoints="1" noAdjustHandles="1" noChangeArrowheads="1" noChangeShapeType="1" noTextEdit="1"/>
                </p:cNvSpPr>
                <p:nvPr/>
              </p:nvSpPr>
              <p:spPr>
                <a:xfrm>
                  <a:off x="6715511" y="3544697"/>
                  <a:ext cx="289626" cy="257208"/>
                </a:xfrm>
                <a:prstGeom prst="rect">
                  <a:avLst/>
                </a:prstGeom>
                <a:blipFill rotWithShape="0">
                  <a:blip r:embed="rId6"/>
                  <a:srcRect/>
                  <a:stretch>
                    <a:fillRect/>
                  </a:stretch>
                </a:blipFill>
              </p:spPr>
              <p:txBody>
                <a:bodyPr/>
                <a:lstStyle/>
                <a:p>
                  <a:r>
                    <a:rPr lang="zh-CN" altLang="en-US">
                      <a:noFill/>
                    </a:rPr>
                    <a:t> </a:t>
                  </a:r>
                </a:p>
              </p:txBody>
            </p:sp>
          </mc:Fallback>
        </mc:AlternateContent>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1000"/>
                                        <p:tgtEl>
                                          <p:spTgt spid="12"/>
                                        </p:tgtEl>
                                      </p:cBhvr>
                                    </p:animEffect>
                                  </p:childTnLst>
                                </p:cTn>
                              </p:par>
                              <p:par>
                                <p:cTn id="12" presetID="22" presetClass="entr" presetSubtype="4"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down)">
                                      <p:cBhvr>
                                        <p:cTn id="14" dur="1000"/>
                                        <p:tgtEl>
                                          <p:spTgt spid="14"/>
                                        </p:tgtEl>
                                      </p:cBhvr>
                                    </p:animEffect>
                                  </p:childTnLst>
                                </p:cTn>
                              </p:par>
                            </p:childTnLst>
                          </p:cTn>
                        </p:par>
                        <p:par>
                          <p:cTn id="15" fill="hold">
                            <p:stCondLst>
                              <p:cond delay="2000"/>
                            </p:stCondLst>
                            <p:childTnLst>
                              <p:par>
                                <p:cTn id="16" presetID="9"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75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7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7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ssolve">
                                      <p:cBhvr>
                                        <p:cTn id="31" dur="750"/>
                                        <p:tgtEl>
                                          <p:spTgt spid="2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dissolve">
                                      <p:cBhvr>
                                        <p:cTn id="34" dur="75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75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75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75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75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750"/>
                                        <p:tgtEl>
                                          <p:spTgt spid="26"/>
                                        </p:tgtEl>
                                      </p:cBhvr>
                                    </p:animEffect>
                                  </p:childTnLst>
                                </p:cTn>
                              </p:par>
                              <p:par>
                                <p:cTn id="60" presetID="9"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dissolve">
                                      <p:cBhvr>
                                        <p:cTn id="62"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9" grpId="0" animBg="1"/>
      <p:bldP spid="20" grpId="0" animBg="1"/>
      <p:bldP spid="21" grpId="0" animBg="1"/>
      <p:bldP spid="22" grpId="0" animBg="1"/>
      <p:bldP spid="23" grpId="0" animBg="1"/>
      <p:bldP spid="24" grpId="0"/>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105.png" descr="D:\computer graphics\video segmentation\video_data\Jumpcut_data\data\videoMaterial\2.01-2.08\2.30-targetPatchEdge_000.png"/>
          <p:cNvPicPr>
            <a:picLocks noChangeAspect="1"/>
          </p:cNvPicPr>
          <p:nvPr/>
        </p:nvPicPr>
        <p:blipFill>
          <a:blip r:embed="rId1"/>
          <a:srcRect/>
          <a:stretch>
            <a:fillRect/>
          </a:stretch>
        </p:blipFill>
        <p:spPr>
          <a:xfrm>
            <a:off x="4838635" y="2276872"/>
            <a:ext cx="3477780" cy="3074401"/>
          </a:xfrm>
          <a:prstGeom prst="rect">
            <a:avLst/>
          </a:prstGeom>
          <a:ln w="12700">
            <a:miter lim="400000"/>
            <a:headEnd/>
            <a:tailEnd/>
          </a:ln>
        </p:spPr>
      </p:pic>
      <p:pic>
        <p:nvPicPr>
          <p:cNvPr id="5" name="image107.png" descr="D:\computer graphics\video segmentation\video_data\Jumpcut_data\data\videoMaterial\2.01-2.08\2.30-sourceFGEdge.png"/>
          <p:cNvPicPr>
            <a:picLocks noChangeAspect="1"/>
          </p:cNvPicPr>
          <p:nvPr/>
        </p:nvPicPr>
        <p:blipFill>
          <a:blip r:embed="rId2"/>
          <a:srcRect/>
          <a:stretch>
            <a:fillRect/>
          </a:stretch>
        </p:blipFill>
        <p:spPr>
          <a:xfrm>
            <a:off x="805059" y="2276872"/>
            <a:ext cx="3477780" cy="3074401"/>
          </a:xfrm>
          <a:prstGeom prst="rect">
            <a:avLst/>
          </a:prstGeom>
          <a:ln w="12700">
            <a:miter lim="400000"/>
            <a:headEnd/>
            <a:tailEnd/>
          </a:ln>
        </p:spPr>
      </p:pic>
      <p:pic>
        <p:nvPicPr>
          <p:cNvPr id="8" name="image108.png" descr="D:\computer graphics\video segmentation\video_data\Jumpcut_data\data\videoMaterial\2.01-2.08\2.30-targetEdgeB.png"/>
          <p:cNvPicPr>
            <a:picLocks noChangeAspect="1"/>
          </p:cNvPicPr>
          <p:nvPr/>
        </p:nvPicPr>
        <p:blipFill>
          <a:blip r:embed="rId3"/>
          <a:srcRect/>
          <a:stretch>
            <a:fillRect/>
          </a:stretch>
        </p:blipFill>
        <p:spPr>
          <a:xfrm>
            <a:off x="4838635" y="2276872"/>
            <a:ext cx="3477780" cy="3074401"/>
          </a:xfrm>
          <a:prstGeom prst="rect">
            <a:avLst/>
          </a:prstGeom>
          <a:ln w="12700">
            <a:miter lim="400000"/>
            <a:headEnd/>
            <a:tailEnd/>
          </a:ln>
        </p:spPr>
      </p:pic>
      <p:pic>
        <p:nvPicPr>
          <p:cNvPr id="7" name="image109.png" descr="D:\computer graphics\video segmentation\video_data\Jumpcut_data\data\videoMaterial\2.01-2.08\2.30-targetEdgeY.png"/>
          <p:cNvPicPr>
            <a:picLocks noChangeAspect="1"/>
          </p:cNvPicPr>
          <p:nvPr/>
        </p:nvPicPr>
        <p:blipFill>
          <a:blip r:embed="rId4"/>
          <a:srcRect/>
          <a:stretch>
            <a:fillRect/>
          </a:stretch>
        </p:blipFill>
        <p:spPr>
          <a:xfrm>
            <a:off x="4838635" y="2276872"/>
            <a:ext cx="3477781" cy="3074401"/>
          </a:xfrm>
          <a:prstGeom prst="rect">
            <a:avLst/>
          </a:prstGeom>
          <a:ln w="12700">
            <a:miter lim="400000"/>
            <a:headEnd/>
            <a:tailEnd/>
          </a:ln>
        </p:spPr>
      </p:pic>
      <p:pic>
        <p:nvPicPr>
          <p:cNvPr id="6" name="image110.png" descr="D:\computer graphics\video segmentation\video_data\Jumpcut_data\data\videoMaterial\2.01-2.08\2.30-targetEdgeR.png"/>
          <p:cNvPicPr>
            <a:picLocks noChangeAspect="1"/>
          </p:cNvPicPr>
          <p:nvPr/>
        </p:nvPicPr>
        <p:blipFill>
          <a:blip r:embed="rId5"/>
          <a:srcRect/>
          <a:stretch>
            <a:fillRect/>
          </a:stretch>
        </p:blipFill>
        <p:spPr>
          <a:xfrm>
            <a:off x="4838634" y="2276872"/>
            <a:ext cx="3477781" cy="3074401"/>
          </a:xfrm>
          <a:prstGeom prst="rect">
            <a:avLst/>
          </a:prstGeom>
          <a:ln w="12700">
            <a:miter lim="400000"/>
            <a:headEnd/>
            <a:tailEnd/>
          </a:ln>
        </p:spPr>
      </p:pic>
      <p:sp>
        <p:nvSpPr>
          <p:cNvPr id="10" name="Shape 595"/>
          <p:cNvSpPr>
            <a:spLocks noGrp="1"/>
          </p:cNvSpPr>
          <p:nvPr>
            <p:ph type="title"/>
          </p:nvPr>
        </p:nvSpPr>
        <p:spPr>
          <a:xfrm>
            <a:off x="531043" y="400472"/>
            <a:ext cx="8065592" cy="609601"/>
          </a:xfrm>
          <a:prstGeom prst="rect">
            <a:avLst/>
          </a:prstGeom>
        </p:spPr>
        <p:txBody>
          <a:bodyPr>
            <a:normAutofit fontScale="90000"/>
          </a:bodyPr>
          <a:lstStyle>
            <a:lvl1pPr defTabSz="767715">
              <a:defRPr sz="3530"/>
            </a:lvl1pPr>
          </a:lstStyle>
          <a:p>
            <a:r>
              <a:rPr dirty="0"/>
              <a:t>Edge Classification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indefinite" fill="hold"/>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indefinite" fill="hold"/>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7" grpId="0" animBg="1" advAuto="0"/>
      <p:bldP spid="6"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43" name="Group 643"/>
          <p:cNvGrpSpPr/>
          <p:nvPr/>
        </p:nvGrpSpPr>
        <p:grpSpPr>
          <a:xfrm>
            <a:off x="47298" y="1421099"/>
            <a:ext cx="9080936" cy="5780083"/>
            <a:chOff x="0" y="0"/>
            <a:chExt cx="9080935" cy="5780082"/>
          </a:xfrm>
        </p:grpSpPr>
        <p:sp>
          <p:nvSpPr>
            <p:cNvPr id="607" name="Shape 607"/>
            <p:cNvSpPr/>
            <p:nvPr/>
          </p:nvSpPr>
          <p:spPr>
            <a:xfrm>
              <a:off x="1819594" y="0"/>
              <a:ext cx="1576551"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608" name="Shape 608"/>
            <p:cNvSpPr/>
            <p:nvPr/>
          </p:nvSpPr>
          <p:spPr>
            <a:xfrm>
              <a:off x="3646670" y="0"/>
              <a:ext cx="1576551"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609" name="Shape 609"/>
            <p:cNvSpPr/>
            <p:nvPr/>
          </p:nvSpPr>
          <p:spPr>
            <a:xfrm>
              <a:off x="5473720" y="0"/>
              <a:ext cx="1576551"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610" name="Shape 610"/>
            <p:cNvSpPr/>
            <p:nvPr/>
          </p:nvSpPr>
          <p:spPr>
            <a:xfrm>
              <a:off x="7283667" y="0"/>
              <a:ext cx="1797269"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611" name="Shape 611"/>
            <p:cNvSpPr/>
            <p:nvPr/>
          </p:nvSpPr>
          <p:spPr>
            <a:xfrm>
              <a:off x="0" y="0"/>
              <a:ext cx="1576550"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grpSp>
          <p:nvGrpSpPr>
            <p:cNvPr id="614" name="Group 614"/>
            <p:cNvGrpSpPr/>
            <p:nvPr/>
          </p:nvGrpSpPr>
          <p:grpSpPr>
            <a:xfrm>
              <a:off x="1923793" y="135693"/>
              <a:ext cx="1368153" cy="736192"/>
              <a:chOff x="0" y="0"/>
              <a:chExt cx="1368151" cy="736191"/>
            </a:xfrm>
          </p:grpSpPr>
          <p:sp>
            <p:nvSpPr>
              <p:cNvPr id="612" name="Shape 612"/>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613" name="Shape 613"/>
              <p:cNvSpPr/>
              <p:nvPr/>
            </p:nvSpPr>
            <p:spPr>
              <a:xfrm>
                <a:off x="35151" y="35150"/>
                <a:ext cx="1297849" cy="7010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Mask transfer</a:t>
                </a:r>
              </a:p>
            </p:txBody>
          </p:sp>
        </p:grpSp>
        <p:grpSp>
          <p:nvGrpSpPr>
            <p:cNvPr id="617" name="Group 617"/>
            <p:cNvGrpSpPr/>
            <p:nvPr/>
          </p:nvGrpSpPr>
          <p:grpSpPr>
            <a:xfrm>
              <a:off x="3750869" y="135693"/>
              <a:ext cx="1368153" cy="736192"/>
              <a:chOff x="0" y="0"/>
              <a:chExt cx="1368151" cy="736191"/>
            </a:xfrm>
          </p:grpSpPr>
          <p:sp>
            <p:nvSpPr>
              <p:cNvPr id="615" name="Shape 615"/>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616" name="Shape 616"/>
              <p:cNvSpPr/>
              <p:nvPr/>
            </p:nvSpPr>
            <p:spPr>
              <a:xfrm>
                <a:off x="35151" y="35150"/>
                <a:ext cx="1297849" cy="7010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Edge classifier</a:t>
                </a:r>
              </a:p>
            </p:txBody>
          </p:sp>
        </p:grpSp>
        <p:grpSp>
          <p:nvGrpSpPr>
            <p:cNvPr id="620" name="Group 620"/>
            <p:cNvGrpSpPr/>
            <p:nvPr/>
          </p:nvGrpSpPr>
          <p:grpSpPr>
            <a:xfrm>
              <a:off x="5577945" y="135693"/>
              <a:ext cx="1368153" cy="720080"/>
              <a:chOff x="0" y="0"/>
              <a:chExt cx="1368151" cy="720079"/>
            </a:xfrm>
          </p:grpSpPr>
          <p:sp>
            <p:nvSpPr>
              <p:cNvPr id="618" name="Shape 618"/>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619" name="Shape 619"/>
              <p:cNvSpPr/>
              <p:nvPr/>
            </p:nvSpPr>
            <p:spPr>
              <a:xfrm>
                <a:off x="35151" y="35150"/>
                <a:ext cx="1297849"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Levelset</a:t>
                </a:r>
              </a:p>
            </p:txBody>
          </p:sp>
        </p:grpSp>
        <p:grpSp>
          <p:nvGrpSpPr>
            <p:cNvPr id="623" name="Group 623"/>
            <p:cNvGrpSpPr/>
            <p:nvPr/>
          </p:nvGrpSpPr>
          <p:grpSpPr>
            <a:xfrm>
              <a:off x="7405021" y="135693"/>
              <a:ext cx="1584177" cy="720080"/>
              <a:chOff x="0" y="0"/>
              <a:chExt cx="1584175" cy="720079"/>
            </a:xfrm>
          </p:grpSpPr>
          <p:sp>
            <p:nvSpPr>
              <p:cNvPr id="621" name="Shape 621"/>
              <p:cNvSpPr/>
              <p:nvPr/>
            </p:nvSpPr>
            <p:spPr>
              <a:xfrm>
                <a:off x="0" y="0"/>
                <a:ext cx="1584176"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622" name="Shape 622"/>
              <p:cNvSpPr/>
              <p:nvPr/>
            </p:nvSpPr>
            <p:spPr>
              <a:xfrm>
                <a:off x="35150" y="35150"/>
                <a:ext cx="1513874"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Interaction</a:t>
                </a:r>
              </a:p>
            </p:txBody>
          </p:sp>
        </p:grpSp>
        <p:pic>
          <p:nvPicPr>
            <p:cNvPr id="624" name="image96.png" descr="D:\computer graphics\video segmentation\code\test_img_advanced\videoSegFinal\sourceFG_contour.png"/>
            <p:cNvPicPr>
              <a:picLocks noChangeAspect="1"/>
            </p:cNvPicPr>
            <p:nvPr/>
          </p:nvPicPr>
          <p:blipFill>
            <a:blip r:embed="rId1"/>
            <a:srcRect/>
            <a:stretch>
              <a:fillRect/>
            </a:stretch>
          </p:blipFill>
          <p:spPr>
            <a:xfrm>
              <a:off x="195601" y="1287821"/>
              <a:ext cx="1152129" cy="1440160"/>
            </a:xfrm>
            <a:prstGeom prst="rect">
              <a:avLst/>
            </a:prstGeom>
            <a:ln w="12700" cap="flat">
              <a:noFill/>
              <a:miter lim="400000"/>
              <a:headEnd/>
              <a:tailEnd/>
            </a:ln>
            <a:effectLst/>
          </p:spPr>
        </p:pic>
        <p:pic>
          <p:nvPicPr>
            <p:cNvPr id="625" name="image97.png" descr="D:\computer graphics\video segmentation\code\test_img_advanced\videoSegFinal\tar_result_levelset_000_001.png"/>
            <p:cNvPicPr>
              <a:picLocks noChangeAspect="1"/>
            </p:cNvPicPr>
            <p:nvPr/>
          </p:nvPicPr>
          <p:blipFill>
            <a:blip r:embed="rId2"/>
            <a:srcRect/>
            <a:stretch>
              <a:fillRect/>
            </a:stretch>
          </p:blipFill>
          <p:spPr>
            <a:xfrm>
              <a:off x="5685957" y="3160028"/>
              <a:ext cx="1152129" cy="1440161"/>
            </a:xfrm>
            <a:prstGeom prst="rect">
              <a:avLst/>
            </a:prstGeom>
            <a:ln w="12700" cap="flat">
              <a:noFill/>
              <a:miter lim="400000"/>
              <a:headEnd/>
              <a:tailEnd/>
            </a:ln>
            <a:effectLst/>
          </p:spPr>
        </p:pic>
        <p:pic>
          <p:nvPicPr>
            <p:cNvPr id="626" name="image98.png" descr="D:\computer graphics\video segmentation\code\test_img_advanced\videoSegFinal\tarClassifiedEdge_000_001.png"/>
            <p:cNvPicPr>
              <a:picLocks noChangeAspect="1"/>
            </p:cNvPicPr>
            <p:nvPr/>
          </p:nvPicPr>
          <p:blipFill>
            <a:blip r:embed="rId3"/>
            <a:srcRect/>
            <a:stretch>
              <a:fillRect/>
            </a:stretch>
          </p:blipFill>
          <p:spPr>
            <a:xfrm>
              <a:off x="3858881" y="3160028"/>
              <a:ext cx="1152129" cy="1440161"/>
            </a:xfrm>
            <a:prstGeom prst="rect">
              <a:avLst/>
            </a:prstGeom>
            <a:ln w="12700" cap="flat">
              <a:noFill/>
              <a:miter lim="400000"/>
              <a:headEnd/>
              <a:tailEnd/>
            </a:ln>
            <a:effectLst/>
          </p:spPr>
        </p:pic>
        <p:pic>
          <p:nvPicPr>
            <p:cNvPr id="627" name="image99.png" descr="D:\computer graphics\video segmentation\code\test_img_advanced\videoSegFinal\tarPmResult_000_001.png"/>
            <p:cNvPicPr>
              <a:picLocks noChangeAspect="1"/>
            </p:cNvPicPr>
            <p:nvPr/>
          </p:nvPicPr>
          <p:blipFill>
            <a:blip r:embed="rId4"/>
            <a:srcRect/>
            <a:stretch>
              <a:fillRect/>
            </a:stretch>
          </p:blipFill>
          <p:spPr>
            <a:xfrm>
              <a:off x="2031805" y="3159868"/>
              <a:ext cx="1152129" cy="1440161"/>
            </a:xfrm>
            <a:prstGeom prst="rect">
              <a:avLst/>
            </a:prstGeom>
            <a:ln w="12700" cap="flat">
              <a:noFill/>
              <a:miter lim="400000"/>
              <a:headEnd/>
              <a:tailEnd/>
            </a:ln>
            <a:effectLst/>
          </p:spPr>
        </p:pic>
        <p:grpSp>
          <p:nvGrpSpPr>
            <p:cNvPr id="630" name="Group 630"/>
            <p:cNvGrpSpPr/>
            <p:nvPr/>
          </p:nvGrpSpPr>
          <p:grpSpPr>
            <a:xfrm>
              <a:off x="96718" y="135693"/>
              <a:ext cx="1368152" cy="720080"/>
              <a:chOff x="0" y="0"/>
              <a:chExt cx="1368151" cy="720079"/>
            </a:xfrm>
          </p:grpSpPr>
          <p:sp>
            <p:nvSpPr>
              <p:cNvPr id="628" name="Shape 628"/>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629" name="Shape 629"/>
              <p:cNvSpPr/>
              <p:nvPr/>
            </p:nvSpPr>
            <p:spPr>
              <a:xfrm>
                <a:off x="35151" y="35150"/>
                <a:ext cx="1297849"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Input</a:t>
                </a:r>
              </a:p>
            </p:txBody>
          </p:sp>
        </p:grpSp>
        <p:sp>
          <p:nvSpPr>
            <p:cNvPr id="631" name="Shape 631"/>
            <p:cNvSpPr/>
            <p:nvPr/>
          </p:nvSpPr>
          <p:spPr>
            <a:xfrm>
              <a:off x="1464869"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632" name="Shape 632"/>
            <p:cNvSpPr/>
            <p:nvPr/>
          </p:nvSpPr>
          <p:spPr>
            <a:xfrm>
              <a:off x="6946097"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633" name="Shape 633"/>
            <p:cNvSpPr/>
            <p:nvPr/>
          </p:nvSpPr>
          <p:spPr>
            <a:xfrm>
              <a:off x="5119021"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634" name="Shape 634"/>
            <p:cNvSpPr/>
            <p:nvPr/>
          </p:nvSpPr>
          <p:spPr>
            <a:xfrm>
              <a:off x="3291945"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pic>
          <p:nvPicPr>
            <p:cNvPr id="635" name="image100.png" descr="D:\computer graphics\video segmentation\code\test_img_advanced\videoSegFinal\targetPatch_000_001.png"/>
            <p:cNvPicPr>
              <a:picLocks noChangeAspect="1"/>
            </p:cNvPicPr>
            <p:nvPr/>
          </p:nvPicPr>
          <p:blipFill>
            <a:blip r:embed="rId5"/>
            <a:srcRect/>
            <a:stretch>
              <a:fillRect/>
            </a:stretch>
          </p:blipFill>
          <p:spPr>
            <a:xfrm>
              <a:off x="195601" y="3160028"/>
              <a:ext cx="1152001" cy="1440001"/>
            </a:xfrm>
            <a:prstGeom prst="rect">
              <a:avLst/>
            </a:prstGeom>
            <a:ln w="12700" cap="flat">
              <a:noFill/>
              <a:miter lim="400000"/>
              <a:headEnd/>
              <a:tailEnd/>
            </a:ln>
            <a:effectLst/>
          </p:spPr>
        </p:pic>
        <p:sp>
          <p:nvSpPr>
            <p:cNvPr id="636" name="Shape 636"/>
            <p:cNvSpPr/>
            <p:nvPr/>
          </p:nvSpPr>
          <p:spPr>
            <a:xfrm flipH="1">
              <a:off x="771602" y="2727980"/>
              <a:ext cx="64" cy="432048"/>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637" name="Shape 637"/>
            <p:cNvSpPr/>
            <p:nvPr/>
          </p:nvSpPr>
          <p:spPr>
            <a:xfrm rot="6498215">
              <a:off x="1643051" y="1808718"/>
              <a:ext cx="710957" cy="1518800"/>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noFill/>
            <a:ln w="28575" cap="flat">
              <a:solidFill>
                <a:srgbClr val="FFC000"/>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pic>
          <p:nvPicPr>
            <p:cNvPr id="638" name="image101.png" descr="D:\computer graphics\video segmentation\code\test_img_advanced\videoSegFinal\sourceFGEdge_vis.png"/>
            <p:cNvPicPr>
              <a:picLocks noChangeAspect="1"/>
            </p:cNvPicPr>
            <p:nvPr/>
          </p:nvPicPr>
          <p:blipFill>
            <a:blip r:embed="rId6"/>
            <a:srcRect/>
            <a:stretch>
              <a:fillRect/>
            </a:stretch>
          </p:blipFill>
          <p:spPr>
            <a:xfrm>
              <a:off x="3864587" y="1287980"/>
              <a:ext cx="1152001" cy="1440001"/>
            </a:xfrm>
            <a:prstGeom prst="rect">
              <a:avLst/>
            </a:prstGeom>
            <a:ln w="12700" cap="flat">
              <a:noFill/>
              <a:miter lim="400000"/>
              <a:headEnd/>
              <a:tailEnd/>
            </a:ln>
            <a:effectLst/>
          </p:spPr>
        </p:pic>
        <p:sp>
          <p:nvSpPr>
            <p:cNvPr id="639" name="Shape 639"/>
            <p:cNvSpPr/>
            <p:nvPr/>
          </p:nvSpPr>
          <p:spPr>
            <a:xfrm flipH="1">
              <a:off x="4434946" y="2727980"/>
              <a:ext cx="5642" cy="432048"/>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640" name="Shape 640"/>
            <p:cNvSpPr/>
            <p:nvPr/>
          </p:nvSpPr>
          <p:spPr>
            <a:xfrm rot="6491009" flipH="1">
              <a:off x="3769832" y="2858467"/>
              <a:ext cx="1206897" cy="3579562"/>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noFill/>
            <a:ln w="28575" cap="flat">
              <a:solidFill>
                <a:srgbClr val="FFC000"/>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pic>
          <p:nvPicPr>
            <p:cNvPr id="641" name="image102.png"/>
            <p:cNvPicPr>
              <a:picLocks noChangeAspect="1"/>
            </p:cNvPicPr>
            <p:nvPr/>
          </p:nvPicPr>
          <p:blipFill>
            <a:blip r:embed="rId7"/>
            <a:srcRect/>
            <a:stretch>
              <a:fillRect/>
            </a:stretch>
          </p:blipFill>
          <p:spPr>
            <a:xfrm>
              <a:off x="7621109" y="3160188"/>
              <a:ext cx="1152001" cy="1440001"/>
            </a:xfrm>
            <a:prstGeom prst="rect">
              <a:avLst/>
            </a:prstGeom>
            <a:ln w="12700" cap="flat">
              <a:noFill/>
              <a:miter lim="400000"/>
              <a:headEnd/>
              <a:tailEnd/>
            </a:ln>
            <a:effectLst/>
          </p:spPr>
        </p:pic>
        <p:sp>
          <p:nvSpPr>
            <p:cNvPr id="642" name="Shape 642"/>
            <p:cNvSpPr/>
            <p:nvPr/>
          </p:nvSpPr>
          <p:spPr>
            <a:xfrm rot="6491009" flipH="1">
              <a:off x="6877274" y="3771634"/>
              <a:ext cx="685080" cy="1832305"/>
            </a:xfrm>
            <a:custGeom>
              <a:avLst/>
              <a:gdLst/>
              <a:ahLst/>
              <a:cxnLst>
                <a:cxn ang="0">
                  <a:pos x="wd2" y="hd2"/>
                </a:cxn>
                <a:cxn ang="5400000">
                  <a:pos x="wd2" y="hd2"/>
                </a:cxn>
                <a:cxn ang="10800000">
                  <a:pos x="wd2" y="hd2"/>
                </a:cxn>
                <a:cxn ang="16200000">
                  <a:pos x="wd2" y="hd2"/>
                </a:cxn>
              </a:cxnLst>
              <a:rect l="0" t="0" r="r" b="b"/>
              <a:pathLst>
                <a:path w="17437" h="21600" extrusionOk="0">
                  <a:moveTo>
                    <a:pt x="2079" y="21600"/>
                  </a:moveTo>
                  <a:cubicBezTo>
                    <a:pt x="-729" y="15535"/>
                    <a:pt x="-4163" y="7901"/>
                    <a:pt x="17437" y="0"/>
                  </a:cubicBezTo>
                </a:path>
              </a:pathLst>
            </a:custGeom>
            <a:noFill/>
            <a:ln w="28575" cap="flat">
              <a:solidFill>
                <a:srgbClr val="FFC000"/>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grpSp>
      <p:sp>
        <p:nvSpPr>
          <p:cNvPr id="644" name="Shape 644"/>
          <p:cNvSpPr>
            <a:spLocks noGrp="1"/>
          </p:cNvSpPr>
          <p:nvPr>
            <p:ph type="title"/>
          </p:nvPr>
        </p:nvSpPr>
        <p:spPr>
          <a:prstGeom prst="rect">
            <a:avLst/>
          </a:prstGeom>
        </p:spPr>
        <p:txBody>
          <a:bodyPr>
            <a:normAutofit fontScale="90000"/>
          </a:bodyPr>
          <a:lstStyle>
            <a:lvl1pPr defTabSz="767715">
              <a:defRPr sz="3530"/>
            </a:lvl1pPr>
          </a:lstStyle>
          <a:p>
            <a:r>
              <a:t>Levelset</a:t>
            </a:r>
            <a:r>
              <a:rPr lang="zh-CN">
                <a:ea typeface="宋体" charset="0"/>
              </a:rPr>
              <a:t>（水平集）</a:t>
            </a:r>
            <a:endParaRPr lang="zh-CN">
              <a:ea typeface="宋体" charset="0"/>
            </a:endParaRPr>
          </a:p>
        </p:txBody>
      </p:sp>
      <p:sp>
        <p:nvSpPr>
          <p:cNvPr id="645" name="Shape 645"/>
          <p:cNvSpPr/>
          <p:nvPr/>
        </p:nvSpPr>
        <p:spPr>
          <a:xfrm>
            <a:off x="7222858" y="1421098"/>
            <a:ext cx="1921143" cy="5040562"/>
          </a:xfrm>
          <a:prstGeom prst="rect">
            <a:avLst/>
          </a:prstGeom>
          <a:solidFill>
            <a:srgbClr val="333333">
              <a:alpha val="84706"/>
            </a:srgbClr>
          </a:solidFill>
          <a:ln w="12700">
            <a:miter lim="400000"/>
          </a:ln>
        </p:spPr>
        <p:txBody>
          <a:bodyPr lIns="45719" rIns="45719"/>
          <a:lstStyle/>
          <a:p>
            <a:pPr>
              <a:defRPr>
                <a:latin typeface="Times New Roman"/>
                <a:ea typeface="Times New Roman"/>
                <a:cs typeface="Times New Roman"/>
                <a:sym typeface="Times New Roman"/>
              </a:defRPr>
            </a:pPr>
          </a:p>
        </p:txBody>
      </p:sp>
      <p:sp>
        <p:nvSpPr>
          <p:cNvPr id="646" name="Shape 646"/>
          <p:cNvSpPr/>
          <p:nvPr/>
        </p:nvSpPr>
        <p:spPr>
          <a:xfrm>
            <a:off x="27527" y="1421098"/>
            <a:ext cx="5368255" cy="5040562"/>
          </a:xfrm>
          <a:prstGeom prst="rect">
            <a:avLst/>
          </a:prstGeom>
          <a:solidFill>
            <a:srgbClr val="333333">
              <a:alpha val="84706"/>
            </a:srgbClr>
          </a:solidFill>
          <a:ln w="12700">
            <a:miter lim="400000"/>
          </a:ln>
        </p:spPr>
        <p:txBody>
          <a:bodyPr lIns="45719" rIns="45719"/>
          <a:lstStyle/>
          <a:p>
            <a:pPr>
              <a:defRPr>
                <a:latin typeface="Times New Roman"/>
                <a:ea typeface="Times New Roman"/>
                <a:cs typeface="Times New Roman"/>
                <a:sym typeface="Times New Roman"/>
              </a:defRPr>
            </a:pPr>
          </a:p>
        </p:txBody>
      </p:sp>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32-kongfu_levelset_noEdge_027.wm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1907704" y="1556792"/>
            <a:ext cx="5171872" cy="4572000"/>
          </a:xfrm>
          <a:prstGeom prst="rect">
            <a:avLst/>
          </a:prstGeom>
        </p:spPr>
      </p:pic>
      <p:sp>
        <p:nvSpPr>
          <p:cNvPr id="648" name="Shape 648"/>
          <p:cNvSpPr>
            <a:spLocks noGrp="1"/>
          </p:cNvSpPr>
          <p:nvPr>
            <p:ph type="title"/>
          </p:nvPr>
        </p:nvSpPr>
        <p:spPr>
          <a:xfrm>
            <a:off x="530860" y="400685"/>
            <a:ext cx="8065770" cy="1029970"/>
          </a:xfrm>
          <a:prstGeom prst="rect">
            <a:avLst/>
          </a:prstGeom>
        </p:spPr>
        <p:txBody>
          <a:bodyPr>
            <a:normAutofit fontScale="90000"/>
          </a:bodyPr>
          <a:lstStyle>
            <a:lvl1pPr defTabSz="767715">
              <a:defRPr sz="3530"/>
            </a:lvl1pPr>
          </a:lstStyle>
          <a:p>
            <a:r>
              <a:t>Levelset without Silhouette Edges</a:t>
            </a:r>
            <a:r>
              <a:rPr lang="zh-CN">
                <a:ea typeface="宋体" charset="0"/>
              </a:rPr>
              <a:t>（无轮廓边集）</a:t>
            </a:r>
            <a:endParaRPr lang="zh-CN">
              <a:ea typeface="宋体" charset="0"/>
            </a:endParaRPr>
          </a:p>
        </p:txBody>
      </p:sp>
      <p:sp>
        <p:nvSpPr>
          <p:cNvPr id="650" name="Shape 650"/>
          <p:cNvSpPr/>
          <p:nvPr/>
        </p:nvSpPr>
        <p:spPr>
          <a:xfrm>
            <a:off x="3557535" y="3871428"/>
            <a:ext cx="681033" cy="720081"/>
          </a:xfrm>
          <a:prstGeom prst="ellipse">
            <a:avLst/>
          </a:prstGeom>
          <a:ln w="28575">
            <a:solidFill>
              <a:srgbClr val="FFFF00"/>
            </a:solidFill>
          </a:ln>
        </p:spPr>
        <p:txBody>
          <a:bodyPr lIns="45719" rIns="45719"/>
          <a:lstStyle/>
          <a:p>
            <a:pPr>
              <a:defRPr>
                <a:solidFill>
                  <a:srgbClr val="FFFF00"/>
                </a:solidFill>
                <a:latin typeface="Times New Roman"/>
                <a:ea typeface="Times New Roman"/>
                <a:cs typeface="Times New Roman"/>
                <a:sym typeface="Times New Roman"/>
              </a:defRPr>
            </a:pPr>
          </a:p>
        </p:txBody>
      </p:sp>
      <p:sp>
        <p:nvSpPr>
          <p:cNvPr id="651" name="Shape 651"/>
          <p:cNvSpPr/>
          <p:nvPr/>
        </p:nvSpPr>
        <p:spPr>
          <a:xfrm>
            <a:off x="4863953" y="5292959"/>
            <a:ext cx="504057" cy="532959"/>
          </a:xfrm>
          <a:prstGeom prst="ellipse">
            <a:avLst/>
          </a:prstGeom>
          <a:ln w="28575">
            <a:solidFill>
              <a:srgbClr val="FFFF00"/>
            </a:solidFill>
          </a:ln>
        </p:spPr>
        <p:txBody>
          <a:bodyPr lIns="45719" rIns="45719"/>
          <a:lstStyle/>
          <a:p>
            <a:pPr>
              <a:defRPr>
                <a:solidFill>
                  <a:srgbClr val="FFFF00"/>
                </a:solidFill>
                <a:latin typeface="Times New Roman"/>
                <a:ea typeface="Times New Roman"/>
                <a:cs typeface="Times New Roman"/>
                <a:sym typeface="Times New Roman"/>
              </a:defRPr>
            </a:pP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866" fill="hold"/>
                                        <p:tgtEl>
                                          <p:spTgt spid="6"/>
                                        </p:tgtEl>
                                      </p:cBhvr>
                                    </p:cmd>
                                  </p:childTnLst>
                                </p:cTn>
                              </p:par>
                              <p:par>
                                <p:cTn id="7" presetID="1" presetClass="exit" presetSubtype="0" fill="hold" grpId="4" nodeType="withEffect">
                                  <p:stCondLst>
                                    <p:cond delay="0"/>
                                  </p:stCondLst>
                                  <p:childTnLst>
                                    <p:set>
                                      <p:cBhvr>
                                        <p:cTn id="8" dur="1" fill="hold">
                                          <p:stCondLst>
                                            <p:cond delay="0"/>
                                          </p:stCondLst>
                                        </p:cTn>
                                        <p:tgtEl>
                                          <p:spTgt spid="650"/>
                                        </p:tgtEl>
                                        <p:attrNameLst>
                                          <p:attrName>style.visibility</p:attrName>
                                        </p:attrNameLst>
                                      </p:cBhvr>
                                      <p:to>
                                        <p:strVal val="hidden"/>
                                      </p:to>
                                    </p:set>
                                  </p:childTnLst>
                                </p:cTn>
                              </p:par>
                              <p:par>
                                <p:cTn id="9" presetID="1" presetClass="exit" presetSubtype="0" fill="hold" grpId="5" nodeType="withEffect">
                                  <p:stCondLst>
                                    <p:cond delay="0"/>
                                  </p:stCondLst>
                                  <p:childTnLst>
                                    <p:set>
                                      <p:cBhvr>
                                        <p:cTn id="10" dur="1" fill="hold">
                                          <p:stCondLst>
                                            <p:cond delay="0"/>
                                          </p:stCondLst>
                                        </p:cTn>
                                        <p:tgtEl>
                                          <p:spTgt spid="651"/>
                                        </p:tgtEl>
                                        <p:attrNameLst>
                                          <p:attrName>style.visibility</p:attrName>
                                        </p:attrNameLst>
                                      </p:cBhvr>
                                      <p:to>
                                        <p:strVal val="hidden"/>
                                      </p:to>
                                    </p:set>
                                  </p:childTnLst>
                                </p:cTn>
                              </p:par>
                            </p:childTnLst>
                          </p:cTn>
                        </p:par>
                        <p:par>
                          <p:cTn id="11" fill="hold">
                            <p:stCondLst>
                              <p:cond delay="4000"/>
                            </p:stCondLst>
                            <p:childTnLst>
                              <p:par>
                                <p:cTn id="12" presetID="35" presetClass="emph" presetSubtype="0" fill="hold" grpId="3" nodeType="afterEffect">
                                  <p:stCondLst>
                                    <p:cond delay="0"/>
                                  </p:stCondLst>
                                  <p:childTnLst>
                                    <p:anim calcmode="discrete" valueType="str">
                                      <p:cBhvr>
                                        <p:cTn id="13" dur="500" fill="hold"/>
                                        <p:tgtEl>
                                          <p:spTgt spid="650"/>
                                        </p:tgtEl>
                                        <p:attrNameLst>
                                          <p:attrName>style.visibility</p:attrName>
                                        </p:attrNameLst>
                                      </p:cBhvr>
                                      <p:tavLst>
                                        <p:tav tm="0">
                                          <p:val>
                                            <p:strVal val="hidden"/>
                                          </p:val>
                                        </p:tav>
                                        <p:tav tm="50000">
                                          <p:val>
                                            <p:strVal val="visible"/>
                                          </p:val>
                                        </p:tav>
                                      </p:tavLst>
                                    </p:anim>
                                  </p:childTnLst>
                                </p:cTn>
                              </p:par>
                              <p:par>
                                <p:cTn id="14" presetID="35" presetClass="emph" presetSubtype="0" fill="hold" grpId="4" nodeType="withEffect">
                                  <p:stCondLst>
                                    <p:cond delay="0"/>
                                  </p:stCondLst>
                                  <p:childTnLst>
                                    <p:anim calcmode="discrete" valueType="str">
                                      <p:cBhvr>
                                        <p:cTn id="15" dur="500" fill="hold"/>
                                        <p:tgtEl>
                                          <p:spTgt spid="651"/>
                                        </p:tgtEl>
                                        <p:attrNameLst>
                                          <p:attrName>style.visibility</p:attrName>
                                        </p:attrNameLst>
                                      </p:cBhvr>
                                      <p:tavLst>
                                        <p:tav tm="0">
                                          <p:val>
                                            <p:strVal val="hidden"/>
                                          </p:val>
                                        </p:tav>
                                        <p:tav tm="50000">
                                          <p:val>
                                            <p:strVal val="visible"/>
                                          </p:val>
                                        </p:tav>
                                      </p:tavLst>
                                    </p:anim>
                                  </p:childTnLst>
                                </p:cTn>
                              </p:par>
                            </p:childTnLst>
                          </p:cTn>
                        </p:par>
                        <p:par>
                          <p:cTn id="16" fill="hold">
                            <p:stCondLst>
                              <p:cond delay="4500"/>
                            </p:stCondLst>
                            <p:childTnLst>
                              <p:par>
                                <p:cTn id="17" presetID="35" presetClass="emph" presetSubtype="0" fill="hold" grpId="5" nodeType="afterEffect">
                                  <p:stCondLst>
                                    <p:cond delay="0"/>
                                  </p:stCondLst>
                                  <p:childTnLst>
                                    <p:anim calcmode="discrete" valueType="str">
                                      <p:cBhvr>
                                        <p:cTn id="18" dur="500" fill="hold"/>
                                        <p:tgtEl>
                                          <p:spTgt spid="650"/>
                                        </p:tgtEl>
                                        <p:attrNameLst>
                                          <p:attrName>style.visibility</p:attrName>
                                        </p:attrNameLst>
                                      </p:cBhvr>
                                      <p:tavLst>
                                        <p:tav tm="0">
                                          <p:val>
                                            <p:strVal val="hidden"/>
                                          </p:val>
                                        </p:tav>
                                        <p:tav tm="50000">
                                          <p:val>
                                            <p:strVal val="visible"/>
                                          </p:val>
                                        </p:tav>
                                      </p:tavLst>
                                    </p:anim>
                                  </p:childTnLst>
                                </p:cTn>
                              </p:par>
                              <p:par>
                                <p:cTn id="19" presetID="35" presetClass="emph" presetSubtype="0" fill="hold" grpId="6" nodeType="withEffect">
                                  <p:stCondLst>
                                    <p:cond delay="0"/>
                                  </p:stCondLst>
                                  <p:childTnLst>
                                    <p:anim calcmode="discrete" valueType="str">
                                      <p:cBhvr>
                                        <p:cTn id="20" dur="500" fill="hold"/>
                                        <p:tgtEl>
                                          <p:spTgt spid="65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6"/>
                </p:tgtEl>
              </p:cMediaNode>
            </p:video>
          </p:childTnLst>
        </p:cTn>
      </p:par>
    </p:tnLst>
    <p:bldLst>
      <p:bldP spid="650" grpId="3" animBg="1"/>
      <p:bldP spid="650" grpId="4" animBg="1"/>
      <p:bldP spid="650" grpId="5" animBg="1"/>
      <p:bldP spid="651" grpId="4" animBg="1"/>
      <p:bldP spid="651" grpId="5" animBg="1"/>
      <p:bldP spid="651" grpId="6"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a:spLocks noGrp="1"/>
          </p:cNvSpPr>
          <p:nvPr>
            <p:ph type="title"/>
          </p:nvPr>
        </p:nvSpPr>
        <p:spPr>
          <a:prstGeom prst="rect">
            <a:avLst/>
          </a:prstGeom>
        </p:spPr>
        <p:txBody>
          <a:bodyPr>
            <a:normAutofit fontScale="90000"/>
          </a:bodyPr>
          <a:lstStyle>
            <a:lvl1pPr defTabSz="767715">
              <a:defRPr sz="3530"/>
            </a:lvl1pPr>
          </a:lstStyle>
          <a:p>
            <a:r>
              <a:t>Levelset with Silhouette Edges</a:t>
            </a:r>
          </a:p>
        </p:txBody>
      </p:sp>
      <p:pic>
        <p:nvPicPr>
          <p:cNvPr id="4" name="2.31-kongfu_levelset_027.wm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1915496" y="1556792"/>
            <a:ext cx="5169686" cy="4570067"/>
          </a:xfrm>
          <a:prstGeom prst="rect">
            <a:avLst/>
          </a:prstGeom>
        </p:spPr>
      </p:pic>
      <p:sp>
        <p:nvSpPr>
          <p:cNvPr id="5" name="Shape 650"/>
          <p:cNvSpPr/>
          <p:nvPr/>
        </p:nvSpPr>
        <p:spPr>
          <a:xfrm>
            <a:off x="3557535" y="3871428"/>
            <a:ext cx="681033" cy="720081"/>
          </a:xfrm>
          <a:prstGeom prst="ellipse">
            <a:avLst/>
          </a:prstGeom>
          <a:ln w="28575">
            <a:solidFill>
              <a:srgbClr val="FFFF00"/>
            </a:solidFill>
          </a:ln>
        </p:spPr>
        <p:txBody>
          <a:bodyPr lIns="45719" rIns="45719"/>
          <a:lstStyle/>
          <a:p>
            <a:pPr>
              <a:defRPr>
                <a:solidFill>
                  <a:srgbClr val="FFFF00"/>
                </a:solidFill>
                <a:latin typeface="Times New Roman"/>
                <a:ea typeface="Times New Roman"/>
                <a:cs typeface="Times New Roman"/>
                <a:sym typeface="Times New Roman"/>
              </a:defRPr>
            </a:pPr>
          </a:p>
        </p:txBody>
      </p:sp>
      <p:sp>
        <p:nvSpPr>
          <p:cNvPr id="6" name="Shape 651"/>
          <p:cNvSpPr/>
          <p:nvPr/>
        </p:nvSpPr>
        <p:spPr>
          <a:xfrm>
            <a:off x="4863953" y="5292959"/>
            <a:ext cx="504057" cy="532959"/>
          </a:xfrm>
          <a:prstGeom prst="ellipse">
            <a:avLst/>
          </a:prstGeom>
          <a:ln w="28575">
            <a:solidFill>
              <a:srgbClr val="FFFF00"/>
            </a:solidFill>
          </a:ln>
        </p:spPr>
        <p:txBody>
          <a:bodyPr lIns="45719" rIns="45719"/>
          <a:lstStyle/>
          <a:p>
            <a:pPr>
              <a:defRPr>
                <a:solidFill>
                  <a:srgbClr val="FFFF00"/>
                </a:solidFill>
                <a:latin typeface="Times New Roman"/>
                <a:ea typeface="Times New Roman"/>
                <a:cs typeface="Times New Roman"/>
                <a:sym typeface="Times New Roman"/>
              </a:defRPr>
            </a:pPr>
          </a:p>
        </p:txBody>
      </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6" fill="hold"/>
                                        <p:tgtEl>
                                          <p:spTgt spid="4"/>
                                        </p:tgtEl>
                                      </p:cBhvr>
                                    </p:cmd>
                                  </p:childTnLst>
                                </p:cTn>
                              </p:par>
                              <p:par>
                                <p:cTn id="7" presetID="1" presetClass="exit"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4000"/>
                            </p:stCondLst>
                            <p:childTnLst>
                              <p:par>
                                <p:cTn id="12" presetID="35" presetClass="emph" presetSubtype="0" fill="hold" grpId="0" nodeType="afterEffect">
                                  <p:stCondLst>
                                    <p:cond delay="0"/>
                                  </p:stCondLst>
                                  <p:childTnLst>
                                    <p:anim calcmode="discrete" valueType="str">
                                      <p:cBhvr>
                                        <p:cTn id="13" dur="500" fill="hold"/>
                                        <p:tgtEl>
                                          <p:spTgt spid="5"/>
                                        </p:tgtEl>
                                        <p:attrNameLst>
                                          <p:attrName>style.visibility</p:attrName>
                                        </p:attrNameLst>
                                      </p:cBhvr>
                                      <p:tavLst>
                                        <p:tav tm="0">
                                          <p:val>
                                            <p:strVal val="hidden"/>
                                          </p:val>
                                        </p:tav>
                                        <p:tav tm="50000">
                                          <p:val>
                                            <p:strVal val="visible"/>
                                          </p:val>
                                        </p:tav>
                                      </p:tavLst>
                                    </p:anim>
                                  </p:childTnLst>
                                </p:cTn>
                              </p:par>
                              <p:par>
                                <p:cTn id="14" presetID="35" presetClass="emph" presetSubtype="0" fill="hold" grpId="0" nodeType="withEffect">
                                  <p:stCondLst>
                                    <p:cond delay="0"/>
                                  </p:stCondLst>
                                  <p:childTnLst>
                                    <p:anim calcmode="discrete" valueType="str">
                                      <p:cBhvr>
                                        <p:cTn id="15" dur="500" fill="hold"/>
                                        <p:tgtEl>
                                          <p:spTgt spid="6"/>
                                        </p:tgtEl>
                                        <p:attrNameLst>
                                          <p:attrName>style.visibility</p:attrName>
                                        </p:attrNameLst>
                                      </p:cBhvr>
                                      <p:tavLst>
                                        <p:tav tm="0">
                                          <p:val>
                                            <p:strVal val="hidden"/>
                                          </p:val>
                                        </p:tav>
                                        <p:tav tm="50000">
                                          <p:val>
                                            <p:strVal val="visible"/>
                                          </p:val>
                                        </p:tav>
                                      </p:tavLst>
                                    </p:anim>
                                  </p:childTnLst>
                                </p:cTn>
                              </p:par>
                            </p:childTnLst>
                          </p:cTn>
                        </p:par>
                        <p:par>
                          <p:cTn id="16" fill="hold">
                            <p:stCondLst>
                              <p:cond delay="4500"/>
                            </p:stCondLst>
                            <p:childTnLst>
                              <p:par>
                                <p:cTn id="17" presetID="35" presetClass="emph" presetSubtype="0" fill="hold" grpId="2" nodeType="afterEffect">
                                  <p:stCondLst>
                                    <p:cond delay="0"/>
                                  </p:stCondLst>
                                  <p:childTnLst>
                                    <p:anim calcmode="discrete" valueType="str">
                                      <p:cBhvr>
                                        <p:cTn id="18" dur="500" fill="hold"/>
                                        <p:tgtEl>
                                          <p:spTgt spid="5"/>
                                        </p:tgtEl>
                                        <p:attrNameLst>
                                          <p:attrName>style.visibility</p:attrName>
                                        </p:attrNameLst>
                                      </p:cBhvr>
                                      <p:tavLst>
                                        <p:tav tm="0">
                                          <p:val>
                                            <p:strVal val="hidden"/>
                                          </p:val>
                                        </p:tav>
                                        <p:tav tm="50000">
                                          <p:val>
                                            <p:strVal val="visible"/>
                                          </p:val>
                                        </p:tav>
                                      </p:tavLst>
                                    </p:anim>
                                  </p:childTnLst>
                                </p:cTn>
                              </p:par>
                              <p:par>
                                <p:cTn id="19" presetID="35" presetClass="emph" presetSubtype="0" fill="hold" grpId="2" nodeType="withEffect">
                                  <p:stCondLst>
                                    <p:cond delay="0"/>
                                  </p:stCondLst>
                                  <p:childTnLst>
                                    <p:anim calcmode="discrete" valueType="str">
                                      <p:cBhvr>
                                        <p:cTn id="20" dur="5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repeatCount="indefinite" fill="hold" display="0">
                  <p:stCondLst>
                    <p:cond delay="indefinite"/>
                  </p:stCondLst>
                </p:cTn>
                <p:tgtEl>
                  <p:spTgt spid="4"/>
                </p:tgtEl>
              </p:cMediaNode>
            </p:video>
          </p:childTnLst>
        </p:cTn>
      </p:par>
    </p:tnLst>
    <p:bldLst>
      <p:bldP spid="5" grpId="0" animBg="1"/>
      <p:bldP spid="5" grpId="1" animBg="1"/>
      <p:bldP spid="5" grpId="2" animBg="1"/>
      <p:bldP spid="6" grpId="0" animBg="1"/>
      <p:bldP spid="6" grpId="1" animBg="1"/>
      <p:bldP spid="6"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p:cNvSpPr>
          <p:nvPr>
            <p:ph type="title"/>
          </p:nvPr>
        </p:nvSpPr>
        <p:spPr>
          <a:xfrm>
            <a:off x="530860" y="401955"/>
            <a:ext cx="8065770" cy="1033145"/>
          </a:xfrm>
          <a:prstGeom prst="rect">
            <a:avLst/>
          </a:prstGeom>
        </p:spPr>
        <p:txBody>
          <a:bodyPr>
            <a:normAutofit fontScale="90000"/>
          </a:bodyPr>
          <a:lstStyle>
            <a:lvl1pPr defTabSz="767715">
              <a:defRPr sz="3530"/>
            </a:lvl1pPr>
          </a:lstStyle>
          <a:p>
            <a:r>
              <a:t>Automatic mask transfer comparison</a:t>
            </a:r>
            <a:r>
              <a:rPr lang="zh-CN">
                <a:ea typeface="宋体" charset="0"/>
              </a:rPr>
              <a:t>（</a:t>
            </a:r>
            <a:r>
              <a:rPr sz="3500">
                <a:sym typeface="+mn-ea"/>
              </a:rPr>
              <a:t>Automatic mask transfer comparison</a:t>
            </a:r>
            <a:r>
              <a:rPr lang="zh-CN">
                <a:ea typeface="宋体" charset="0"/>
              </a:rPr>
              <a:t>）</a:t>
            </a:r>
            <a:endParaRPr lang="zh-CN">
              <a:ea typeface="宋体" charset="0"/>
            </a:endParaRPr>
          </a:p>
        </p:txBody>
      </p:sp>
      <p:pic>
        <p:nvPicPr>
          <p:cNvPr id="657" name="image114.png"/>
          <p:cNvPicPr>
            <a:picLocks noChangeAspect="1"/>
          </p:cNvPicPr>
          <p:nvPr/>
        </p:nvPicPr>
        <p:blipFill>
          <a:blip r:embed="rId1"/>
          <a:srcRect/>
          <a:stretch>
            <a:fillRect/>
          </a:stretch>
        </p:blipFill>
        <p:spPr>
          <a:xfrm>
            <a:off x="873604" y="1700808"/>
            <a:ext cx="8256014" cy="4181434"/>
          </a:xfrm>
          <a:prstGeom prst="rect">
            <a:avLst/>
          </a:prstGeom>
          <a:ln w="12700">
            <a:miter lim="400000"/>
            <a:headEnd/>
            <a:tailEnd/>
          </a:ln>
        </p:spPr>
      </p:pic>
      <p:sp>
        <p:nvSpPr>
          <p:cNvPr id="658" name="Shape 658"/>
          <p:cNvSpPr/>
          <p:nvPr/>
        </p:nvSpPr>
        <p:spPr>
          <a:xfrm>
            <a:off x="-17249" y="2065818"/>
            <a:ext cx="992607" cy="276999"/>
          </a:xfrm>
          <a:prstGeom prst="rect">
            <a:avLst/>
          </a:prstGeom>
          <a:ln w="12700">
            <a:miter lim="400000"/>
          </a:ln>
        </p:spPr>
        <p:txBody>
          <a:bodyPr lIns="45719" rIns="45719">
            <a:spAutoFit/>
          </a:bodyPr>
          <a:lstStyle>
            <a:lvl1pP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pPr algn="ctr"/>
            <a:r>
              <a:rPr dirty="0" err="1"/>
              <a:t>Rotobrush</a:t>
            </a:r>
            <a:endParaRPr dirty="0"/>
          </a:p>
        </p:txBody>
      </p:sp>
      <p:sp>
        <p:nvSpPr>
          <p:cNvPr id="659" name="Shape 659"/>
          <p:cNvSpPr/>
          <p:nvPr/>
        </p:nvSpPr>
        <p:spPr>
          <a:xfrm>
            <a:off x="31748" y="3049927"/>
            <a:ext cx="894612" cy="461665"/>
          </a:xfrm>
          <a:prstGeom prst="rect">
            <a:avLst/>
          </a:prstGeom>
          <a:ln w="12700">
            <a:miter lim="400000"/>
          </a:ln>
        </p:spPr>
        <p:txBody>
          <a:bodyPr lIns="45719" rIns="45719">
            <a:spAutoFit/>
          </a:bodyPr>
          <a:lstStyle>
            <a:lvl1pP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pPr algn="ctr"/>
            <a:r>
              <a:rPr dirty="0" err="1"/>
              <a:t>Zhong</a:t>
            </a:r>
            <a:r>
              <a:rPr dirty="0"/>
              <a:t> et al. 2012</a:t>
            </a:r>
          </a:p>
        </p:txBody>
      </p:sp>
      <p:sp>
        <p:nvSpPr>
          <p:cNvPr id="660" name="Shape 660"/>
          <p:cNvSpPr/>
          <p:nvPr/>
        </p:nvSpPr>
        <p:spPr>
          <a:xfrm>
            <a:off x="31748" y="4034035"/>
            <a:ext cx="894612" cy="269241"/>
          </a:xfrm>
          <a:prstGeom prst="rect">
            <a:avLst/>
          </a:prstGeom>
          <a:ln w="12700">
            <a:miter lim="400000"/>
          </a:ln>
        </p:spPr>
        <p:txBody>
          <a:bodyPr lIns="45719" rIns="45719">
            <a:spAutoFit/>
          </a:bodyPr>
          <a:lstStyle>
            <a:lvl1pPr algn="ct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rPr dirty="0" err="1"/>
              <a:t>SeamSEG</a:t>
            </a:r>
            <a:endParaRPr dirty="0"/>
          </a:p>
        </p:txBody>
      </p:sp>
      <p:sp>
        <p:nvSpPr>
          <p:cNvPr id="661" name="Shape 661"/>
          <p:cNvSpPr/>
          <p:nvPr/>
        </p:nvSpPr>
        <p:spPr>
          <a:xfrm>
            <a:off x="31748" y="5018144"/>
            <a:ext cx="894612" cy="269241"/>
          </a:xfrm>
          <a:prstGeom prst="rect">
            <a:avLst/>
          </a:prstGeom>
          <a:ln w="12700">
            <a:miter lim="400000"/>
          </a:ln>
        </p:spPr>
        <p:txBody>
          <a:bodyPr lIns="45719" rIns="45719">
            <a:spAutoFit/>
          </a:bodyPr>
          <a:lstStyle>
            <a:lvl1pPr algn="ct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rPr dirty="0"/>
              <a:t>Ours</a:t>
            </a:r>
          </a:p>
        </p:txBody>
      </p:sp>
    </p:spTree>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 name="image115.png" descr="D:\kuaipan\VideoSeg\presentation\footage\comparison\tricking_snapcut_003.png"/>
          <p:cNvPicPr>
            <a:picLocks noChangeAspect="1"/>
          </p:cNvPicPr>
          <p:nvPr/>
        </p:nvPicPr>
        <p:blipFill>
          <a:blip r:embed="rId1"/>
          <a:srcRect/>
          <a:stretch>
            <a:fillRect/>
          </a:stretch>
        </p:blipFill>
        <p:spPr>
          <a:xfrm>
            <a:off x="883311" y="1484784"/>
            <a:ext cx="2048001" cy="1152001"/>
          </a:xfrm>
          <a:prstGeom prst="rect">
            <a:avLst/>
          </a:prstGeom>
          <a:ln>
            <a:solidFill>
              <a:srgbClr val="FFC000"/>
            </a:solidFill>
          </a:ln>
        </p:spPr>
      </p:pic>
      <p:pic>
        <p:nvPicPr>
          <p:cNvPr id="666" name="image116.jpg" descr="D:\kuaipan\VideoSeg\presentation\footage\comparison\tricking_fan_003.png"/>
          <p:cNvPicPr>
            <a:picLocks noChangeAspect="1"/>
          </p:cNvPicPr>
          <p:nvPr/>
        </p:nvPicPr>
        <p:blipFill>
          <a:blip r:embed="rId2"/>
          <a:srcRect/>
          <a:stretch>
            <a:fillRect/>
          </a:stretch>
        </p:blipFill>
        <p:spPr>
          <a:xfrm>
            <a:off x="883311" y="2740738"/>
            <a:ext cx="2048001" cy="1152001"/>
          </a:xfrm>
          <a:prstGeom prst="rect">
            <a:avLst/>
          </a:prstGeom>
          <a:ln>
            <a:solidFill>
              <a:srgbClr val="FFC000"/>
            </a:solidFill>
          </a:ln>
        </p:spPr>
      </p:pic>
      <p:pic>
        <p:nvPicPr>
          <p:cNvPr id="667" name="image117.jpg" descr="D:\kuaipan\VideoSeg\presentation\footage\comparison\tricking_jump_003.png"/>
          <p:cNvPicPr>
            <a:picLocks noChangeAspect="1"/>
          </p:cNvPicPr>
          <p:nvPr/>
        </p:nvPicPr>
        <p:blipFill>
          <a:blip r:embed="rId3"/>
          <a:srcRect/>
          <a:stretch>
            <a:fillRect/>
          </a:stretch>
        </p:blipFill>
        <p:spPr>
          <a:xfrm>
            <a:off x="883311" y="5268280"/>
            <a:ext cx="2048001" cy="1152001"/>
          </a:xfrm>
          <a:prstGeom prst="rect">
            <a:avLst/>
          </a:prstGeom>
          <a:ln>
            <a:solidFill>
              <a:srgbClr val="FFC000"/>
            </a:solidFill>
          </a:ln>
        </p:spPr>
      </p:pic>
      <p:pic>
        <p:nvPicPr>
          <p:cNvPr id="668" name="image118.png" descr="D:\kuaipan\VideoSeg\presentation\footage\comparison\tricking_seam_003.png"/>
          <p:cNvPicPr>
            <a:picLocks noChangeAspect="1"/>
          </p:cNvPicPr>
          <p:nvPr/>
        </p:nvPicPr>
        <p:blipFill>
          <a:blip r:embed="rId4"/>
          <a:srcRect/>
          <a:stretch>
            <a:fillRect/>
          </a:stretch>
        </p:blipFill>
        <p:spPr>
          <a:xfrm>
            <a:off x="883311" y="3991630"/>
            <a:ext cx="2048001" cy="1152001"/>
          </a:xfrm>
          <a:prstGeom prst="rect">
            <a:avLst/>
          </a:prstGeom>
          <a:ln>
            <a:solidFill>
              <a:srgbClr val="FFC000"/>
            </a:solidFill>
          </a:ln>
        </p:spPr>
      </p:pic>
      <p:pic>
        <p:nvPicPr>
          <p:cNvPr id="669" name="image119.png" descr="D:\kuaipan\VideoSeg\presentation\footage\comparison\tricking_jump_004.png"/>
          <p:cNvPicPr>
            <a:picLocks noChangeAspect="1"/>
          </p:cNvPicPr>
          <p:nvPr/>
        </p:nvPicPr>
        <p:blipFill>
          <a:blip r:embed="rId5"/>
          <a:srcRect/>
          <a:stretch>
            <a:fillRect/>
          </a:stretch>
        </p:blipFill>
        <p:spPr>
          <a:xfrm>
            <a:off x="2949111" y="5268280"/>
            <a:ext cx="2048000" cy="1152001"/>
          </a:xfrm>
          <a:prstGeom prst="rect">
            <a:avLst/>
          </a:prstGeom>
          <a:ln>
            <a:solidFill>
              <a:srgbClr val="FFC000"/>
            </a:solidFill>
          </a:ln>
        </p:spPr>
      </p:pic>
      <p:pic>
        <p:nvPicPr>
          <p:cNvPr id="670" name="image120.png" descr="D:\kuaipan\VideoSeg\presentation\footage\comparison\tricking_seam_004.png"/>
          <p:cNvPicPr>
            <a:picLocks noChangeAspect="1"/>
          </p:cNvPicPr>
          <p:nvPr/>
        </p:nvPicPr>
        <p:blipFill>
          <a:blip r:embed="rId6"/>
          <a:srcRect/>
          <a:stretch>
            <a:fillRect/>
          </a:stretch>
        </p:blipFill>
        <p:spPr>
          <a:xfrm>
            <a:off x="2949111" y="3991630"/>
            <a:ext cx="2048000" cy="1152001"/>
          </a:xfrm>
          <a:prstGeom prst="rect">
            <a:avLst/>
          </a:prstGeom>
          <a:ln>
            <a:solidFill>
              <a:srgbClr val="FFC000"/>
            </a:solidFill>
          </a:ln>
        </p:spPr>
      </p:pic>
      <p:pic>
        <p:nvPicPr>
          <p:cNvPr id="671" name="image121.png" descr="D:\kuaipan\VideoSeg\presentation\footage\comparison\tricking_snapcut_004.png"/>
          <p:cNvPicPr>
            <a:picLocks noChangeAspect="1"/>
          </p:cNvPicPr>
          <p:nvPr/>
        </p:nvPicPr>
        <p:blipFill>
          <a:blip r:embed="rId7"/>
          <a:srcRect/>
          <a:stretch>
            <a:fillRect/>
          </a:stretch>
        </p:blipFill>
        <p:spPr>
          <a:xfrm>
            <a:off x="2949111" y="1484784"/>
            <a:ext cx="2048000" cy="1152001"/>
          </a:xfrm>
          <a:prstGeom prst="rect">
            <a:avLst/>
          </a:prstGeom>
          <a:ln>
            <a:solidFill>
              <a:srgbClr val="FFC000"/>
            </a:solidFill>
          </a:ln>
        </p:spPr>
      </p:pic>
      <p:pic>
        <p:nvPicPr>
          <p:cNvPr id="672" name="image122.png" descr="D:\kuaipan\VideoSeg\presentation\footage\comparison\tricking_fan_004.png"/>
          <p:cNvPicPr>
            <a:picLocks noChangeAspect="1"/>
          </p:cNvPicPr>
          <p:nvPr/>
        </p:nvPicPr>
        <p:blipFill>
          <a:blip r:embed="rId8"/>
          <a:srcRect/>
          <a:stretch>
            <a:fillRect/>
          </a:stretch>
        </p:blipFill>
        <p:spPr>
          <a:xfrm>
            <a:off x="2949111" y="2740738"/>
            <a:ext cx="2048000" cy="1152001"/>
          </a:xfrm>
          <a:prstGeom prst="rect">
            <a:avLst/>
          </a:prstGeom>
          <a:ln>
            <a:solidFill>
              <a:srgbClr val="FFC000"/>
            </a:solidFill>
          </a:ln>
        </p:spPr>
      </p:pic>
      <p:pic>
        <p:nvPicPr>
          <p:cNvPr id="673" name="image123.png" descr="D:\kuaipan\VideoSeg\presentation\footage\comparison\tricking_fan_005.png"/>
          <p:cNvPicPr>
            <a:picLocks noChangeAspect="1"/>
          </p:cNvPicPr>
          <p:nvPr/>
        </p:nvPicPr>
        <p:blipFill>
          <a:blip r:embed="rId9"/>
          <a:srcRect/>
          <a:stretch>
            <a:fillRect/>
          </a:stretch>
        </p:blipFill>
        <p:spPr>
          <a:xfrm>
            <a:off x="5014909" y="2740738"/>
            <a:ext cx="2048000" cy="1152001"/>
          </a:xfrm>
          <a:prstGeom prst="rect">
            <a:avLst/>
          </a:prstGeom>
          <a:ln>
            <a:solidFill>
              <a:srgbClr val="FFC000"/>
            </a:solidFill>
          </a:ln>
        </p:spPr>
      </p:pic>
      <p:pic>
        <p:nvPicPr>
          <p:cNvPr id="674" name="image124.png" descr="D:\kuaipan\VideoSeg\presentation\footage\comparison\tricking_jump_005.png"/>
          <p:cNvPicPr>
            <a:picLocks noChangeAspect="1"/>
          </p:cNvPicPr>
          <p:nvPr/>
        </p:nvPicPr>
        <p:blipFill>
          <a:blip r:embed="rId10"/>
          <a:srcRect/>
          <a:stretch>
            <a:fillRect/>
          </a:stretch>
        </p:blipFill>
        <p:spPr>
          <a:xfrm>
            <a:off x="5014909" y="5268280"/>
            <a:ext cx="2048000" cy="1152001"/>
          </a:xfrm>
          <a:prstGeom prst="rect">
            <a:avLst/>
          </a:prstGeom>
          <a:ln>
            <a:solidFill>
              <a:srgbClr val="FFC000"/>
            </a:solidFill>
          </a:ln>
        </p:spPr>
      </p:pic>
      <p:pic>
        <p:nvPicPr>
          <p:cNvPr id="675" name="image125.png" descr="D:\kuaipan\VideoSeg\presentation\footage\comparison\tricking_seam_005.png"/>
          <p:cNvPicPr>
            <a:picLocks noChangeAspect="1"/>
          </p:cNvPicPr>
          <p:nvPr/>
        </p:nvPicPr>
        <p:blipFill>
          <a:blip r:embed="rId11"/>
          <a:srcRect/>
          <a:stretch>
            <a:fillRect/>
          </a:stretch>
        </p:blipFill>
        <p:spPr>
          <a:xfrm>
            <a:off x="5014909" y="3991630"/>
            <a:ext cx="2048000" cy="1152001"/>
          </a:xfrm>
          <a:prstGeom prst="rect">
            <a:avLst/>
          </a:prstGeom>
          <a:ln>
            <a:solidFill>
              <a:srgbClr val="FFC000"/>
            </a:solidFill>
          </a:ln>
        </p:spPr>
      </p:pic>
      <p:pic>
        <p:nvPicPr>
          <p:cNvPr id="676" name="image126.jpg" descr="D:\kuaipan\VideoSeg\presentation\footage\comparison\tricking_snapcut_005.png"/>
          <p:cNvPicPr>
            <a:picLocks noChangeAspect="1"/>
          </p:cNvPicPr>
          <p:nvPr/>
        </p:nvPicPr>
        <p:blipFill>
          <a:blip r:embed="rId12"/>
          <a:srcRect/>
          <a:stretch>
            <a:fillRect/>
          </a:stretch>
        </p:blipFill>
        <p:spPr>
          <a:xfrm>
            <a:off x="5014909" y="1484784"/>
            <a:ext cx="2048000" cy="1152001"/>
          </a:xfrm>
          <a:prstGeom prst="rect">
            <a:avLst/>
          </a:prstGeom>
          <a:ln>
            <a:solidFill>
              <a:srgbClr val="FFC000"/>
            </a:solidFill>
          </a:ln>
        </p:spPr>
      </p:pic>
      <p:pic>
        <p:nvPicPr>
          <p:cNvPr id="677" name="image127.png" descr="D:\kuaipan\VideoSeg\presentation\footage\comparison\tricking_snapcut_007.png"/>
          <p:cNvPicPr>
            <a:picLocks noChangeAspect="1"/>
          </p:cNvPicPr>
          <p:nvPr/>
        </p:nvPicPr>
        <p:blipFill>
          <a:blip r:embed="rId13"/>
          <a:srcRect/>
          <a:stretch>
            <a:fillRect/>
          </a:stretch>
        </p:blipFill>
        <p:spPr>
          <a:xfrm>
            <a:off x="7080708" y="1484784"/>
            <a:ext cx="2048001" cy="1152001"/>
          </a:xfrm>
          <a:prstGeom prst="rect">
            <a:avLst/>
          </a:prstGeom>
          <a:ln>
            <a:solidFill>
              <a:srgbClr val="FFC000"/>
            </a:solidFill>
          </a:ln>
        </p:spPr>
      </p:pic>
      <p:pic>
        <p:nvPicPr>
          <p:cNvPr id="678" name="image128.png" descr="D:\kuaipan\VideoSeg\presentation\footage\comparison\tricking_fan_007.png"/>
          <p:cNvPicPr>
            <a:picLocks noChangeAspect="1"/>
          </p:cNvPicPr>
          <p:nvPr/>
        </p:nvPicPr>
        <p:blipFill>
          <a:blip r:embed="rId14"/>
          <a:srcRect/>
          <a:stretch>
            <a:fillRect/>
          </a:stretch>
        </p:blipFill>
        <p:spPr>
          <a:xfrm>
            <a:off x="7080708" y="2740738"/>
            <a:ext cx="2048001" cy="1152001"/>
          </a:xfrm>
          <a:prstGeom prst="rect">
            <a:avLst/>
          </a:prstGeom>
          <a:ln>
            <a:solidFill>
              <a:srgbClr val="FFC000"/>
            </a:solidFill>
          </a:ln>
        </p:spPr>
      </p:pic>
      <p:pic>
        <p:nvPicPr>
          <p:cNvPr id="679" name="image129.png" descr="D:\kuaipan\VideoSeg\presentation\footage\comparison\tricking_jump_007.png"/>
          <p:cNvPicPr>
            <a:picLocks noChangeAspect="1"/>
          </p:cNvPicPr>
          <p:nvPr/>
        </p:nvPicPr>
        <p:blipFill>
          <a:blip r:embed="rId15"/>
          <a:srcRect/>
          <a:stretch>
            <a:fillRect/>
          </a:stretch>
        </p:blipFill>
        <p:spPr>
          <a:xfrm>
            <a:off x="7080708" y="5268280"/>
            <a:ext cx="2048001" cy="1152001"/>
          </a:xfrm>
          <a:prstGeom prst="rect">
            <a:avLst/>
          </a:prstGeom>
          <a:ln>
            <a:solidFill>
              <a:srgbClr val="FFC000"/>
            </a:solidFill>
          </a:ln>
        </p:spPr>
      </p:pic>
      <p:pic>
        <p:nvPicPr>
          <p:cNvPr id="680" name="image130.png" descr="D:\kuaipan\VideoSeg\presentation\footage\comparison\tricking_seam_007.png"/>
          <p:cNvPicPr>
            <a:picLocks noChangeAspect="1"/>
          </p:cNvPicPr>
          <p:nvPr/>
        </p:nvPicPr>
        <p:blipFill>
          <a:blip r:embed="rId16"/>
          <a:srcRect/>
          <a:stretch>
            <a:fillRect/>
          </a:stretch>
        </p:blipFill>
        <p:spPr>
          <a:xfrm>
            <a:off x="7080708" y="3991630"/>
            <a:ext cx="2048001" cy="1152001"/>
          </a:xfrm>
          <a:prstGeom prst="rect">
            <a:avLst/>
          </a:prstGeom>
          <a:ln>
            <a:solidFill>
              <a:srgbClr val="FFC000"/>
            </a:solidFill>
          </a:ln>
        </p:spPr>
      </p:pic>
      <p:sp>
        <p:nvSpPr>
          <p:cNvPr id="681" name="Shape 681"/>
          <p:cNvSpPr>
            <a:spLocks noGrp="1"/>
          </p:cNvSpPr>
          <p:nvPr>
            <p:ph type="title"/>
          </p:nvPr>
        </p:nvSpPr>
        <p:spPr>
          <a:prstGeom prst="rect">
            <a:avLst/>
          </a:prstGeom>
        </p:spPr>
        <p:txBody>
          <a:bodyPr>
            <a:normAutofit fontScale="90000"/>
          </a:bodyPr>
          <a:lstStyle>
            <a:lvl1pPr defTabSz="767715">
              <a:defRPr sz="3530"/>
            </a:lvl1pPr>
          </a:lstStyle>
          <a:p>
            <a:r>
              <a:rPr dirty="0"/>
              <a:t>Automatic mask transfer comparison</a:t>
            </a:r>
          </a:p>
        </p:txBody>
      </p:sp>
      <p:sp>
        <p:nvSpPr>
          <p:cNvPr id="682" name="Shape 682"/>
          <p:cNvSpPr/>
          <p:nvPr/>
        </p:nvSpPr>
        <p:spPr>
          <a:xfrm>
            <a:off x="-49363" y="1857246"/>
            <a:ext cx="992607" cy="276999"/>
          </a:xfrm>
          <a:prstGeom prst="rect">
            <a:avLst/>
          </a:prstGeom>
          <a:ln w="12700">
            <a:miter lim="400000"/>
          </a:ln>
        </p:spPr>
        <p:txBody>
          <a:bodyPr lIns="45719" rIns="45719">
            <a:spAutoFit/>
          </a:bodyPr>
          <a:lstStyle>
            <a:lvl1pP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pPr algn="ctr"/>
            <a:r>
              <a:rPr dirty="0" err="1"/>
              <a:t>Rotobrush</a:t>
            </a:r>
            <a:endParaRPr dirty="0"/>
          </a:p>
        </p:txBody>
      </p:sp>
      <p:sp>
        <p:nvSpPr>
          <p:cNvPr id="683" name="Shape 683"/>
          <p:cNvSpPr/>
          <p:nvPr/>
        </p:nvSpPr>
        <p:spPr>
          <a:xfrm>
            <a:off x="-366" y="3113199"/>
            <a:ext cx="894612" cy="461665"/>
          </a:xfrm>
          <a:prstGeom prst="rect">
            <a:avLst/>
          </a:prstGeom>
          <a:ln w="12700">
            <a:miter lim="400000"/>
          </a:ln>
        </p:spPr>
        <p:txBody>
          <a:bodyPr lIns="45719" rIns="45719">
            <a:spAutoFit/>
          </a:bodyPr>
          <a:lstStyle>
            <a:lvl1pP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pPr algn="ctr"/>
            <a:r>
              <a:rPr dirty="0" err="1"/>
              <a:t>Zhong</a:t>
            </a:r>
            <a:r>
              <a:rPr dirty="0"/>
              <a:t> et al. 2012</a:t>
            </a:r>
          </a:p>
        </p:txBody>
      </p:sp>
      <p:sp>
        <p:nvSpPr>
          <p:cNvPr id="684" name="Shape 684"/>
          <p:cNvSpPr/>
          <p:nvPr/>
        </p:nvSpPr>
        <p:spPr>
          <a:xfrm>
            <a:off x="-366" y="4364091"/>
            <a:ext cx="894612" cy="269241"/>
          </a:xfrm>
          <a:prstGeom prst="rect">
            <a:avLst/>
          </a:prstGeom>
          <a:ln w="12700">
            <a:miter lim="400000"/>
          </a:ln>
        </p:spPr>
        <p:txBody>
          <a:bodyPr lIns="45719" rIns="45719">
            <a:spAutoFit/>
          </a:bodyPr>
          <a:lstStyle>
            <a:lvl1pPr algn="ct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SeamSEG</a:t>
            </a:r>
          </a:p>
        </p:txBody>
      </p:sp>
      <p:sp>
        <p:nvSpPr>
          <p:cNvPr id="685" name="Shape 685"/>
          <p:cNvSpPr/>
          <p:nvPr/>
        </p:nvSpPr>
        <p:spPr>
          <a:xfrm>
            <a:off x="-366" y="5640742"/>
            <a:ext cx="894612" cy="269241"/>
          </a:xfrm>
          <a:prstGeom prst="rect">
            <a:avLst/>
          </a:prstGeom>
          <a:ln w="12700">
            <a:miter lim="400000"/>
          </a:ln>
        </p:spPr>
        <p:txBody>
          <a:bodyPr lIns="45719" rIns="45719">
            <a:spAutoFit/>
          </a:bodyPr>
          <a:lstStyle>
            <a:lvl1pPr algn="ct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Ours</a:t>
            </a:r>
          </a:p>
        </p:txBody>
      </p:sp>
      <p:grpSp>
        <p:nvGrpSpPr>
          <p:cNvPr id="6" name="组合 5"/>
          <p:cNvGrpSpPr/>
          <p:nvPr/>
        </p:nvGrpSpPr>
        <p:grpSpPr>
          <a:xfrm>
            <a:off x="7121748" y="705272"/>
            <a:ext cx="1531079" cy="6083478"/>
            <a:chOff x="6804248" y="548680"/>
            <a:chExt cx="1531079" cy="6083478"/>
          </a:xfrm>
        </p:grpSpPr>
        <p:pic>
          <p:nvPicPr>
            <p:cNvPr id="2" name="图片 1"/>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a:xfrm>
              <a:off x="6804248" y="548680"/>
              <a:ext cx="1531079" cy="1531079"/>
            </a:xfrm>
            <a:prstGeom prst="rect">
              <a:avLst/>
            </a:prstGeom>
            <a:ln w="38100">
              <a:solidFill>
                <a:srgbClr val="FF0000"/>
              </a:solidFill>
            </a:ln>
          </p:spPr>
        </p:pic>
        <p:pic>
          <p:nvPicPr>
            <p:cNvPr id="3" name="图片 2"/>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a:xfrm>
              <a:off x="6804248" y="3583612"/>
              <a:ext cx="1531079" cy="1531079"/>
            </a:xfrm>
            <a:prstGeom prst="rect">
              <a:avLst/>
            </a:prstGeom>
            <a:ln w="38100">
              <a:solidFill>
                <a:srgbClr val="FF0000"/>
              </a:solidFill>
            </a:ln>
          </p:spPr>
        </p:pic>
        <p:pic>
          <p:nvPicPr>
            <p:cNvPr id="4" name="图片 3"/>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a:xfrm>
              <a:off x="6804248" y="5101079"/>
              <a:ext cx="1531079" cy="1531079"/>
            </a:xfrm>
            <a:prstGeom prst="rect">
              <a:avLst/>
            </a:prstGeom>
            <a:ln w="38100">
              <a:solidFill>
                <a:srgbClr val="FF0000"/>
              </a:solidFill>
            </a:ln>
          </p:spPr>
        </p:pic>
        <p:pic>
          <p:nvPicPr>
            <p:cNvPr id="5" name="图片 4"/>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a:xfrm>
              <a:off x="6804248" y="2066146"/>
              <a:ext cx="1531079" cy="1531079"/>
            </a:xfrm>
            <a:prstGeom prst="rect">
              <a:avLst/>
            </a:prstGeom>
            <a:ln w="38100">
              <a:solidFill>
                <a:srgbClr val="FF0000"/>
              </a:solidFill>
            </a:ln>
          </p:spPr>
        </p:pic>
      </p:grpSp>
      <p:sp>
        <p:nvSpPr>
          <p:cNvPr id="7" name="矩形 6"/>
          <p:cNvSpPr/>
          <p:nvPr/>
        </p:nvSpPr>
        <p:spPr>
          <a:xfrm>
            <a:off x="5436096" y="1470811"/>
            <a:ext cx="1296144" cy="4949470"/>
          </a:xfrm>
          <a:prstGeom prst="rect">
            <a:avLst/>
          </a:prstGeom>
          <a:noFill/>
          <a:ln w="28575"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latinLnBrk="0" hangingPunct="0">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9" name="任意多边形 28"/>
          <p:cNvSpPr/>
          <p:nvPr/>
        </p:nvSpPr>
        <p:spPr>
          <a:xfrm rot="9940435" flipH="1" flipV="1">
            <a:off x="6039602" y="1012243"/>
            <a:ext cx="932772" cy="242991"/>
          </a:xfrm>
          <a:custGeom>
            <a:avLst/>
            <a:gdLst>
              <a:gd name="connsiteX0" fmla="*/ 0 w 319314"/>
              <a:gd name="connsiteY0" fmla="*/ 522515 h 522515"/>
              <a:gd name="connsiteX1" fmla="*/ 0 w 319314"/>
              <a:gd name="connsiteY1" fmla="*/ 522515 h 522515"/>
              <a:gd name="connsiteX2" fmla="*/ 101600 w 319314"/>
              <a:gd name="connsiteY2" fmla="*/ 420915 h 522515"/>
              <a:gd name="connsiteX3" fmla="*/ 174172 w 319314"/>
              <a:gd name="connsiteY3" fmla="*/ 362858 h 522515"/>
              <a:gd name="connsiteX4" fmla="*/ 290286 w 319314"/>
              <a:gd name="connsiteY4" fmla="*/ 29029 h 522515"/>
              <a:gd name="connsiteX5" fmla="*/ 319314 w 319314"/>
              <a:gd name="connsiteY5" fmla="*/ 0 h 522515"/>
              <a:gd name="connsiteX0-1" fmla="*/ 0 w 319314"/>
              <a:gd name="connsiteY0-2" fmla="*/ 522515 h 522515"/>
              <a:gd name="connsiteX1-3" fmla="*/ 0 w 319314"/>
              <a:gd name="connsiteY1-4" fmla="*/ 522515 h 522515"/>
              <a:gd name="connsiteX2-5" fmla="*/ 174172 w 319314"/>
              <a:gd name="connsiteY2-6" fmla="*/ 362858 h 522515"/>
              <a:gd name="connsiteX3-7" fmla="*/ 290286 w 319314"/>
              <a:gd name="connsiteY3-8" fmla="*/ 29029 h 522515"/>
              <a:gd name="connsiteX4-9" fmla="*/ 319314 w 319314"/>
              <a:gd name="connsiteY4-10" fmla="*/ 0 h 522515"/>
              <a:gd name="connsiteX0-11" fmla="*/ 0 w 321176"/>
              <a:gd name="connsiteY0-12" fmla="*/ 538540 h 538540"/>
              <a:gd name="connsiteX1-13" fmla="*/ 0 w 321176"/>
              <a:gd name="connsiteY1-14" fmla="*/ 538540 h 538540"/>
              <a:gd name="connsiteX2-15" fmla="*/ 290286 w 321176"/>
              <a:gd name="connsiteY2-16" fmla="*/ 45054 h 538540"/>
              <a:gd name="connsiteX3-17" fmla="*/ 319314 w 321176"/>
              <a:gd name="connsiteY3-18" fmla="*/ 16025 h 538540"/>
              <a:gd name="connsiteX0-19" fmla="*/ 0 w 319314"/>
              <a:gd name="connsiteY0-20" fmla="*/ 522515 h 522515"/>
              <a:gd name="connsiteX1-21" fmla="*/ 0 w 319314"/>
              <a:gd name="connsiteY1-22" fmla="*/ 522515 h 522515"/>
              <a:gd name="connsiteX2-23" fmla="*/ 59466 w 319314"/>
              <a:gd name="connsiteY2-24" fmla="*/ 203455 h 522515"/>
              <a:gd name="connsiteX3-25" fmla="*/ 319314 w 319314"/>
              <a:gd name="connsiteY3-26" fmla="*/ 0 h 522515"/>
              <a:gd name="connsiteX0-27" fmla="*/ 0 w 319314"/>
              <a:gd name="connsiteY0-28" fmla="*/ 522515 h 522515"/>
              <a:gd name="connsiteX1-29" fmla="*/ 0 w 319314"/>
              <a:gd name="connsiteY1-30" fmla="*/ 522515 h 522515"/>
              <a:gd name="connsiteX2-31" fmla="*/ 109298 w 319314"/>
              <a:gd name="connsiteY2-32" fmla="*/ 167040 h 522515"/>
              <a:gd name="connsiteX3-33" fmla="*/ 319314 w 319314"/>
              <a:gd name="connsiteY3-34" fmla="*/ 0 h 522515"/>
              <a:gd name="connsiteX0-35" fmla="*/ 0 w 319314"/>
              <a:gd name="connsiteY0-36" fmla="*/ 522515 h 522515"/>
              <a:gd name="connsiteX1-37" fmla="*/ 0 w 319314"/>
              <a:gd name="connsiteY1-38" fmla="*/ 522515 h 522515"/>
              <a:gd name="connsiteX2-39" fmla="*/ 48336 w 319314"/>
              <a:gd name="connsiteY2-40" fmla="*/ 179106 h 522515"/>
              <a:gd name="connsiteX3-41" fmla="*/ 319314 w 319314"/>
              <a:gd name="connsiteY3-42" fmla="*/ 0 h 522515"/>
              <a:gd name="connsiteX0-43" fmla="*/ 141568 w 460882"/>
              <a:gd name="connsiteY0-44" fmla="*/ 522515 h 522515"/>
              <a:gd name="connsiteX1-45" fmla="*/ 141568 w 460882"/>
              <a:gd name="connsiteY1-46" fmla="*/ 522515 h 522515"/>
              <a:gd name="connsiteX2-47" fmla="*/ 10655 w 460882"/>
              <a:gd name="connsiteY2-48" fmla="*/ 230269 h 522515"/>
              <a:gd name="connsiteX3-49" fmla="*/ 460882 w 460882"/>
              <a:gd name="connsiteY3-50" fmla="*/ 0 h 522515"/>
              <a:gd name="connsiteX0-51" fmla="*/ 77044 w 396358"/>
              <a:gd name="connsiteY0-52" fmla="*/ 522515 h 522515"/>
              <a:gd name="connsiteX1-53" fmla="*/ 77044 w 396358"/>
              <a:gd name="connsiteY1-54" fmla="*/ 522515 h 522515"/>
              <a:gd name="connsiteX2-55" fmla="*/ 14975 w 396358"/>
              <a:gd name="connsiteY2-56" fmla="*/ 237151 h 522515"/>
              <a:gd name="connsiteX3-57" fmla="*/ 396358 w 396358"/>
              <a:gd name="connsiteY3-58" fmla="*/ 0 h 522515"/>
              <a:gd name="connsiteX0-59" fmla="*/ 71576 w 390890"/>
              <a:gd name="connsiteY0-60" fmla="*/ 522515 h 522515"/>
              <a:gd name="connsiteX1-61" fmla="*/ 111949 w 390890"/>
              <a:gd name="connsiteY1-62" fmla="*/ 502002 h 522515"/>
              <a:gd name="connsiteX2-63" fmla="*/ 9507 w 390890"/>
              <a:gd name="connsiteY2-64" fmla="*/ 237151 h 522515"/>
              <a:gd name="connsiteX3-65" fmla="*/ 390890 w 390890"/>
              <a:gd name="connsiteY3-66" fmla="*/ 0 h 522515"/>
              <a:gd name="connsiteX0-67" fmla="*/ 111949 w 390890"/>
              <a:gd name="connsiteY0-68" fmla="*/ 502002 h 502002"/>
              <a:gd name="connsiteX1-69" fmla="*/ 9507 w 390890"/>
              <a:gd name="connsiteY1-70" fmla="*/ 237151 h 502002"/>
              <a:gd name="connsiteX2-71" fmla="*/ 390890 w 390890"/>
              <a:gd name="connsiteY2-72" fmla="*/ 0 h 502002"/>
              <a:gd name="connsiteX0-73" fmla="*/ 121569 w 389797"/>
              <a:gd name="connsiteY0-74" fmla="*/ 498505 h 498505"/>
              <a:gd name="connsiteX1-75" fmla="*/ 8414 w 389797"/>
              <a:gd name="connsiteY1-76" fmla="*/ 237151 h 498505"/>
              <a:gd name="connsiteX2-77" fmla="*/ 389797 w 389797"/>
              <a:gd name="connsiteY2-78" fmla="*/ 0 h 498505"/>
              <a:gd name="connsiteX0-79" fmla="*/ 129824 w 398052"/>
              <a:gd name="connsiteY0-80" fmla="*/ 498505 h 498505"/>
              <a:gd name="connsiteX1-81" fmla="*/ 16669 w 398052"/>
              <a:gd name="connsiteY1-82" fmla="*/ 237151 h 498505"/>
              <a:gd name="connsiteX2-83" fmla="*/ 398052 w 398052"/>
              <a:gd name="connsiteY2-84" fmla="*/ 0 h 498505"/>
              <a:gd name="connsiteX0-85" fmla="*/ 129824 w 398052"/>
              <a:gd name="connsiteY0-86" fmla="*/ 498505 h 498505"/>
              <a:gd name="connsiteX1-87" fmla="*/ 16669 w 398052"/>
              <a:gd name="connsiteY1-88" fmla="*/ 237151 h 498505"/>
              <a:gd name="connsiteX2-89" fmla="*/ 398052 w 398052"/>
              <a:gd name="connsiteY2-90" fmla="*/ 0 h 498505"/>
              <a:gd name="connsiteX0-91" fmla="*/ 129824 w 398052"/>
              <a:gd name="connsiteY0-92" fmla="*/ 498505 h 498505"/>
              <a:gd name="connsiteX1-93" fmla="*/ 16669 w 398052"/>
              <a:gd name="connsiteY1-94" fmla="*/ 237151 h 498505"/>
              <a:gd name="connsiteX2-95" fmla="*/ 398052 w 398052"/>
              <a:gd name="connsiteY2-96" fmla="*/ 0 h 498505"/>
              <a:gd name="connsiteX0-97" fmla="*/ 80332 w 348560"/>
              <a:gd name="connsiteY0-98" fmla="*/ 498505 h 498505"/>
              <a:gd name="connsiteX1-99" fmla="*/ 36422 w 348560"/>
              <a:gd name="connsiteY1-100" fmla="*/ 175297 h 498505"/>
              <a:gd name="connsiteX2-101" fmla="*/ 348560 w 348560"/>
              <a:gd name="connsiteY2-102" fmla="*/ 0 h 498505"/>
              <a:gd name="connsiteX0-103" fmla="*/ 48286 w 316514"/>
              <a:gd name="connsiteY0-104" fmla="*/ 498505 h 498505"/>
              <a:gd name="connsiteX1-105" fmla="*/ 89443 w 316514"/>
              <a:gd name="connsiteY1-106" fmla="*/ 192789 h 498505"/>
              <a:gd name="connsiteX2-107" fmla="*/ 316514 w 316514"/>
              <a:gd name="connsiteY2-108" fmla="*/ 0 h 498505"/>
              <a:gd name="connsiteX0-109" fmla="*/ 22733 w 290961"/>
              <a:gd name="connsiteY0-110" fmla="*/ 498505 h 498505"/>
              <a:gd name="connsiteX1-111" fmla="*/ 63890 w 290961"/>
              <a:gd name="connsiteY1-112" fmla="*/ 192789 h 498505"/>
              <a:gd name="connsiteX2-113" fmla="*/ 290961 w 290961"/>
              <a:gd name="connsiteY2-114" fmla="*/ 0 h 498505"/>
              <a:gd name="connsiteX0-115" fmla="*/ 6770 w 274998"/>
              <a:gd name="connsiteY0-116" fmla="*/ 498505 h 498505"/>
              <a:gd name="connsiteX1-117" fmla="*/ 47927 w 274998"/>
              <a:gd name="connsiteY1-118" fmla="*/ 192789 h 498505"/>
              <a:gd name="connsiteX2-119" fmla="*/ 274998 w 274998"/>
              <a:gd name="connsiteY2-120" fmla="*/ 0 h 498505"/>
              <a:gd name="connsiteX0-121" fmla="*/ 8707 w 337045"/>
              <a:gd name="connsiteY0-122" fmla="*/ 501427 h 501427"/>
              <a:gd name="connsiteX1-123" fmla="*/ 49864 w 337045"/>
              <a:gd name="connsiteY1-124" fmla="*/ 195711 h 501427"/>
              <a:gd name="connsiteX2-125" fmla="*/ 337045 w 337045"/>
              <a:gd name="connsiteY2-126" fmla="*/ 0 h 501427"/>
              <a:gd name="connsiteX0-127" fmla="*/ 3827 w 332165"/>
              <a:gd name="connsiteY0-128" fmla="*/ 501427 h 501427"/>
              <a:gd name="connsiteX1-129" fmla="*/ 79676 w 332165"/>
              <a:gd name="connsiteY1-130" fmla="*/ 197175 h 501427"/>
              <a:gd name="connsiteX2-131" fmla="*/ 332165 w 332165"/>
              <a:gd name="connsiteY2-132" fmla="*/ 0 h 501427"/>
              <a:gd name="connsiteX0-133" fmla="*/ 0 w 328338"/>
              <a:gd name="connsiteY0-134" fmla="*/ 501427 h 501427"/>
              <a:gd name="connsiteX1-135" fmla="*/ 75849 w 328338"/>
              <a:gd name="connsiteY1-136" fmla="*/ 197175 h 501427"/>
              <a:gd name="connsiteX2-137" fmla="*/ 328338 w 328338"/>
              <a:gd name="connsiteY2-138" fmla="*/ 0 h 501427"/>
              <a:gd name="connsiteX0-139" fmla="*/ 0 w 328338"/>
              <a:gd name="connsiteY0-140" fmla="*/ 501427 h 501427"/>
              <a:gd name="connsiteX1-141" fmla="*/ 75849 w 328338"/>
              <a:gd name="connsiteY1-142" fmla="*/ 197175 h 501427"/>
              <a:gd name="connsiteX2-143" fmla="*/ 328338 w 328338"/>
              <a:gd name="connsiteY2-144" fmla="*/ 0 h 501427"/>
              <a:gd name="connsiteX0-145" fmla="*/ 0 w 328338"/>
              <a:gd name="connsiteY0-146" fmla="*/ 1724255 h 1724255"/>
              <a:gd name="connsiteX1-147" fmla="*/ 145670 w 328338"/>
              <a:gd name="connsiteY1-148" fmla="*/ 3673 h 1724255"/>
              <a:gd name="connsiteX2-149" fmla="*/ 328338 w 328338"/>
              <a:gd name="connsiteY2-150" fmla="*/ 1222828 h 1724255"/>
              <a:gd name="connsiteX0-151" fmla="*/ 0 w 322775"/>
              <a:gd name="connsiteY0-152" fmla="*/ 2048801 h 2048801"/>
              <a:gd name="connsiteX1-153" fmla="*/ 140107 w 322775"/>
              <a:gd name="connsiteY1-154" fmla="*/ 3673 h 2048801"/>
              <a:gd name="connsiteX2-155" fmla="*/ 322775 w 322775"/>
              <a:gd name="connsiteY2-156" fmla="*/ 1222828 h 2048801"/>
              <a:gd name="connsiteX0-157" fmla="*/ 0 w 322775"/>
              <a:gd name="connsiteY0-158" fmla="*/ 2116534 h 2116534"/>
              <a:gd name="connsiteX1-159" fmla="*/ 140107 w 322775"/>
              <a:gd name="connsiteY1-160" fmla="*/ 71406 h 2116534"/>
              <a:gd name="connsiteX2-161" fmla="*/ 322775 w 322775"/>
              <a:gd name="connsiteY2-162" fmla="*/ 1290561 h 2116534"/>
              <a:gd name="connsiteX0-163" fmla="*/ 0 w 322775"/>
              <a:gd name="connsiteY0-164" fmla="*/ 2058701 h 2058701"/>
              <a:gd name="connsiteX1-165" fmla="*/ 140107 w 322775"/>
              <a:gd name="connsiteY1-166" fmla="*/ 13573 h 2058701"/>
              <a:gd name="connsiteX2-167" fmla="*/ 322775 w 322775"/>
              <a:gd name="connsiteY2-168" fmla="*/ 1232728 h 2058701"/>
              <a:gd name="connsiteX0-169" fmla="*/ 0 w 322775"/>
              <a:gd name="connsiteY0-170" fmla="*/ 1968429 h 1968429"/>
              <a:gd name="connsiteX1-171" fmla="*/ 126127 w 322775"/>
              <a:gd name="connsiteY1-172" fmla="*/ 17247 h 1968429"/>
              <a:gd name="connsiteX2-173" fmla="*/ 322775 w 322775"/>
              <a:gd name="connsiteY2-174" fmla="*/ 1142456 h 1968429"/>
              <a:gd name="connsiteX0-175" fmla="*/ 0 w 322775"/>
              <a:gd name="connsiteY0-176" fmla="*/ 2074844 h 2074844"/>
              <a:gd name="connsiteX1-177" fmla="*/ 126127 w 322775"/>
              <a:gd name="connsiteY1-178" fmla="*/ 123662 h 2074844"/>
              <a:gd name="connsiteX2-179" fmla="*/ 322775 w 322775"/>
              <a:gd name="connsiteY2-180" fmla="*/ 1248871 h 2074844"/>
              <a:gd name="connsiteX0-181" fmla="*/ 0 w 322775"/>
              <a:gd name="connsiteY0-182" fmla="*/ 2074844 h 2074844"/>
              <a:gd name="connsiteX1-183" fmla="*/ 126127 w 322775"/>
              <a:gd name="connsiteY1-184" fmla="*/ 123662 h 2074844"/>
              <a:gd name="connsiteX2-185" fmla="*/ 322775 w 322775"/>
              <a:gd name="connsiteY2-186" fmla="*/ 1248871 h 2074844"/>
              <a:gd name="connsiteX0-187" fmla="*/ 0 w 322775"/>
              <a:gd name="connsiteY0-188" fmla="*/ 2005280 h 2005280"/>
              <a:gd name="connsiteX1-189" fmla="*/ 126127 w 322775"/>
              <a:gd name="connsiteY1-190" fmla="*/ 54098 h 2005280"/>
              <a:gd name="connsiteX2-191" fmla="*/ 322775 w 322775"/>
              <a:gd name="connsiteY2-192" fmla="*/ 1179307 h 2005280"/>
              <a:gd name="connsiteX0-193" fmla="*/ 0 w 322775"/>
              <a:gd name="connsiteY0-194" fmla="*/ 1656853 h 1656853"/>
              <a:gd name="connsiteX1-195" fmla="*/ 107739 w 322775"/>
              <a:gd name="connsiteY1-196" fmla="*/ 129555 h 1656853"/>
              <a:gd name="connsiteX2-197" fmla="*/ 322775 w 322775"/>
              <a:gd name="connsiteY2-198" fmla="*/ 830880 h 1656853"/>
              <a:gd name="connsiteX0-199" fmla="*/ 0 w 322775"/>
              <a:gd name="connsiteY0-200" fmla="*/ 1593124 h 1593124"/>
              <a:gd name="connsiteX1-201" fmla="*/ 110704 w 322775"/>
              <a:gd name="connsiteY1-202" fmla="*/ 161410 h 1593124"/>
              <a:gd name="connsiteX2-203" fmla="*/ 322775 w 322775"/>
              <a:gd name="connsiteY2-204" fmla="*/ 767151 h 1593124"/>
              <a:gd name="connsiteX0-205" fmla="*/ 0 w 322775"/>
              <a:gd name="connsiteY0-206" fmla="*/ 1593124 h 1593124"/>
              <a:gd name="connsiteX1-207" fmla="*/ 110704 w 322775"/>
              <a:gd name="connsiteY1-208" fmla="*/ 161410 h 1593124"/>
              <a:gd name="connsiteX2-209" fmla="*/ 322775 w 322775"/>
              <a:gd name="connsiteY2-210" fmla="*/ 767151 h 1593124"/>
            </a:gdLst>
            <a:ahLst/>
            <a:cxnLst>
              <a:cxn ang="0">
                <a:pos x="connsiteX0-205" y="connsiteY0-206"/>
              </a:cxn>
              <a:cxn ang="0">
                <a:pos x="connsiteX1-207" y="connsiteY1-208"/>
              </a:cxn>
              <a:cxn ang="0">
                <a:pos x="connsiteX2-209" y="connsiteY2-210"/>
              </a:cxn>
            </a:cxnLst>
            <a:rect l="l" t="t" r="r" b="b"/>
            <a:pathLst>
              <a:path w="322775" h="1593124">
                <a:moveTo>
                  <a:pt x="0" y="1593124"/>
                </a:moveTo>
                <a:cubicBezTo>
                  <a:pt x="5766" y="1492088"/>
                  <a:pt x="51263" y="492286"/>
                  <a:pt x="110704" y="161410"/>
                </a:cubicBezTo>
                <a:cubicBezTo>
                  <a:pt x="165455" y="-30168"/>
                  <a:pt x="237203" y="-245700"/>
                  <a:pt x="322775" y="767151"/>
                </a:cubicBezTo>
              </a:path>
            </a:pathLst>
          </a:custGeom>
          <a:ln w="28575">
            <a:solidFill>
              <a:srgbClr val="005CAF"/>
            </a:solidFill>
            <a:headEnd w="lg" len="lg"/>
            <a:tailEnd type="arrow" w="lg" len="lg"/>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Tx/>
              <a:buNone/>
            </a:pPr>
            <a:endParaRPr kumimoji="0" lang="zh-CN" altLang="en-US" sz="1800" b="0" i="0" u="none" strike="noStrike" cap="none" normalizeH="0" baseline="0" dirty="0" smtClean="0">
              <a:ln>
                <a:noFill/>
              </a:ln>
              <a:solidFill>
                <a:srgbClr val="FF0000"/>
              </a:solidFill>
              <a:effectLst/>
              <a:latin typeface="Times New Roman"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750"/>
                                        <p:tgtEl>
                                          <p:spTgt spid="29"/>
                                        </p:tgtEl>
                                      </p:cBhvr>
                                    </p:animEffect>
                                  </p:childTnLst>
                                </p:cTn>
                              </p:par>
                            </p:childTnLst>
                          </p:cTn>
                        </p:par>
                        <p:par>
                          <p:cTn id="12" fill="hold">
                            <p:stCondLst>
                              <p:cond delay="15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5" name="Group 725"/>
          <p:cNvGrpSpPr/>
          <p:nvPr/>
        </p:nvGrpSpPr>
        <p:grpSpPr>
          <a:xfrm>
            <a:off x="47298" y="1421099"/>
            <a:ext cx="9080936" cy="5780083"/>
            <a:chOff x="0" y="0"/>
            <a:chExt cx="9080935" cy="5780082"/>
          </a:xfrm>
        </p:grpSpPr>
        <p:sp>
          <p:nvSpPr>
            <p:cNvPr id="689" name="Shape 689"/>
            <p:cNvSpPr/>
            <p:nvPr/>
          </p:nvSpPr>
          <p:spPr>
            <a:xfrm>
              <a:off x="1819594" y="0"/>
              <a:ext cx="1576551"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690" name="Shape 690"/>
            <p:cNvSpPr/>
            <p:nvPr/>
          </p:nvSpPr>
          <p:spPr>
            <a:xfrm>
              <a:off x="3646670" y="0"/>
              <a:ext cx="1576551"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691" name="Shape 691"/>
            <p:cNvSpPr/>
            <p:nvPr/>
          </p:nvSpPr>
          <p:spPr>
            <a:xfrm>
              <a:off x="5473720" y="0"/>
              <a:ext cx="1576551"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692" name="Shape 692"/>
            <p:cNvSpPr/>
            <p:nvPr/>
          </p:nvSpPr>
          <p:spPr>
            <a:xfrm>
              <a:off x="7283667" y="0"/>
              <a:ext cx="1797269"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693" name="Shape 693"/>
            <p:cNvSpPr/>
            <p:nvPr/>
          </p:nvSpPr>
          <p:spPr>
            <a:xfrm>
              <a:off x="0" y="0"/>
              <a:ext cx="1576550" cy="4752528"/>
            </a:xfrm>
            <a:prstGeom prst="roundRect">
              <a:avLst>
                <a:gd name="adj" fmla="val 16667"/>
              </a:avLst>
            </a:prstGeom>
            <a:solidFill>
              <a:srgbClr val="808080"/>
            </a:solid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grpSp>
          <p:nvGrpSpPr>
            <p:cNvPr id="696" name="Group 696"/>
            <p:cNvGrpSpPr/>
            <p:nvPr/>
          </p:nvGrpSpPr>
          <p:grpSpPr>
            <a:xfrm>
              <a:off x="1923793" y="135693"/>
              <a:ext cx="1368153" cy="736192"/>
              <a:chOff x="0" y="0"/>
              <a:chExt cx="1368151" cy="736191"/>
            </a:xfrm>
          </p:grpSpPr>
          <p:sp>
            <p:nvSpPr>
              <p:cNvPr id="694" name="Shape 694"/>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695" name="Shape 695"/>
              <p:cNvSpPr/>
              <p:nvPr/>
            </p:nvSpPr>
            <p:spPr>
              <a:xfrm>
                <a:off x="35151" y="35150"/>
                <a:ext cx="1297849" cy="7010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Mask transfer</a:t>
                </a:r>
              </a:p>
            </p:txBody>
          </p:sp>
        </p:grpSp>
        <p:grpSp>
          <p:nvGrpSpPr>
            <p:cNvPr id="699" name="Group 699"/>
            <p:cNvGrpSpPr/>
            <p:nvPr/>
          </p:nvGrpSpPr>
          <p:grpSpPr>
            <a:xfrm>
              <a:off x="3750869" y="135693"/>
              <a:ext cx="1368153" cy="736192"/>
              <a:chOff x="0" y="0"/>
              <a:chExt cx="1368151" cy="736191"/>
            </a:xfrm>
          </p:grpSpPr>
          <p:sp>
            <p:nvSpPr>
              <p:cNvPr id="697" name="Shape 697"/>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698" name="Shape 698"/>
              <p:cNvSpPr/>
              <p:nvPr/>
            </p:nvSpPr>
            <p:spPr>
              <a:xfrm>
                <a:off x="35151" y="35150"/>
                <a:ext cx="1297849" cy="7010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Edge classifier</a:t>
                </a:r>
              </a:p>
            </p:txBody>
          </p:sp>
        </p:grpSp>
        <p:grpSp>
          <p:nvGrpSpPr>
            <p:cNvPr id="702" name="Group 702"/>
            <p:cNvGrpSpPr/>
            <p:nvPr/>
          </p:nvGrpSpPr>
          <p:grpSpPr>
            <a:xfrm>
              <a:off x="5577945" y="135693"/>
              <a:ext cx="1368153" cy="720080"/>
              <a:chOff x="0" y="0"/>
              <a:chExt cx="1368151" cy="720079"/>
            </a:xfrm>
          </p:grpSpPr>
          <p:sp>
            <p:nvSpPr>
              <p:cNvPr id="700" name="Shape 700"/>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701" name="Shape 701"/>
              <p:cNvSpPr/>
              <p:nvPr/>
            </p:nvSpPr>
            <p:spPr>
              <a:xfrm>
                <a:off x="35151" y="35150"/>
                <a:ext cx="1297849"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Levelset</a:t>
                </a:r>
              </a:p>
            </p:txBody>
          </p:sp>
        </p:grpSp>
        <p:grpSp>
          <p:nvGrpSpPr>
            <p:cNvPr id="705" name="Group 705"/>
            <p:cNvGrpSpPr/>
            <p:nvPr/>
          </p:nvGrpSpPr>
          <p:grpSpPr>
            <a:xfrm>
              <a:off x="7405021" y="135693"/>
              <a:ext cx="1584177" cy="720080"/>
              <a:chOff x="0" y="0"/>
              <a:chExt cx="1584175" cy="720079"/>
            </a:xfrm>
          </p:grpSpPr>
          <p:sp>
            <p:nvSpPr>
              <p:cNvPr id="703" name="Shape 703"/>
              <p:cNvSpPr/>
              <p:nvPr/>
            </p:nvSpPr>
            <p:spPr>
              <a:xfrm>
                <a:off x="0" y="0"/>
                <a:ext cx="1584176"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704" name="Shape 704"/>
              <p:cNvSpPr/>
              <p:nvPr/>
            </p:nvSpPr>
            <p:spPr>
              <a:xfrm>
                <a:off x="35150" y="35150"/>
                <a:ext cx="1513874"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Interaction</a:t>
                </a:r>
              </a:p>
            </p:txBody>
          </p:sp>
        </p:grpSp>
        <p:pic>
          <p:nvPicPr>
            <p:cNvPr id="706" name="image96.png" descr="D:\computer graphics\video segmentation\code\test_img_advanced\videoSegFinal\sourceFG_contour.png"/>
            <p:cNvPicPr>
              <a:picLocks noChangeAspect="1"/>
            </p:cNvPicPr>
            <p:nvPr/>
          </p:nvPicPr>
          <p:blipFill>
            <a:blip r:embed="rId1"/>
            <a:srcRect/>
            <a:stretch>
              <a:fillRect/>
            </a:stretch>
          </p:blipFill>
          <p:spPr>
            <a:xfrm>
              <a:off x="195601" y="1287821"/>
              <a:ext cx="1152129" cy="1440160"/>
            </a:xfrm>
            <a:prstGeom prst="rect">
              <a:avLst/>
            </a:prstGeom>
            <a:ln w="12700" cap="flat">
              <a:noFill/>
              <a:miter lim="400000"/>
              <a:headEnd/>
              <a:tailEnd/>
            </a:ln>
            <a:effectLst/>
          </p:spPr>
        </p:pic>
        <p:pic>
          <p:nvPicPr>
            <p:cNvPr id="707" name="image97.png" descr="D:\computer graphics\video segmentation\code\test_img_advanced\videoSegFinal\tar_result_levelset_000_001.png"/>
            <p:cNvPicPr>
              <a:picLocks noChangeAspect="1"/>
            </p:cNvPicPr>
            <p:nvPr/>
          </p:nvPicPr>
          <p:blipFill>
            <a:blip r:embed="rId2"/>
            <a:srcRect/>
            <a:stretch>
              <a:fillRect/>
            </a:stretch>
          </p:blipFill>
          <p:spPr>
            <a:xfrm>
              <a:off x="5685957" y="3160028"/>
              <a:ext cx="1152129" cy="1440161"/>
            </a:xfrm>
            <a:prstGeom prst="rect">
              <a:avLst/>
            </a:prstGeom>
            <a:ln w="12700" cap="flat">
              <a:noFill/>
              <a:miter lim="400000"/>
              <a:headEnd/>
              <a:tailEnd/>
            </a:ln>
            <a:effectLst/>
          </p:spPr>
        </p:pic>
        <p:pic>
          <p:nvPicPr>
            <p:cNvPr id="708" name="image98.png" descr="D:\computer graphics\video segmentation\code\test_img_advanced\videoSegFinal\tarClassifiedEdge_000_001.png"/>
            <p:cNvPicPr>
              <a:picLocks noChangeAspect="1"/>
            </p:cNvPicPr>
            <p:nvPr/>
          </p:nvPicPr>
          <p:blipFill>
            <a:blip r:embed="rId3"/>
            <a:srcRect/>
            <a:stretch>
              <a:fillRect/>
            </a:stretch>
          </p:blipFill>
          <p:spPr>
            <a:xfrm>
              <a:off x="3858881" y="3160028"/>
              <a:ext cx="1152129" cy="1440161"/>
            </a:xfrm>
            <a:prstGeom prst="rect">
              <a:avLst/>
            </a:prstGeom>
            <a:ln w="12700" cap="flat">
              <a:noFill/>
              <a:miter lim="400000"/>
              <a:headEnd/>
              <a:tailEnd/>
            </a:ln>
            <a:effectLst/>
          </p:spPr>
        </p:pic>
        <p:pic>
          <p:nvPicPr>
            <p:cNvPr id="709" name="image99.png" descr="D:\computer graphics\video segmentation\code\test_img_advanced\videoSegFinal\tarPmResult_000_001.png"/>
            <p:cNvPicPr>
              <a:picLocks noChangeAspect="1"/>
            </p:cNvPicPr>
            <p:nvPr/>
          </p:nvPicPr>
          <p:blipFill>
            <a:blip r:embed="rId4"/>
            <a:srcRect/>
            <a:stretch>
              <a:fillRect/>
            </a:stretch>
          </p:blipFill>
          <p:spPr>
            <a:xfrm>
              <a:off x="2031805" y="3159868"/>
              <a:ext cx="1152129" cy="1440161"/>
            </a:xfrm>
            <a:prstGeom prst="rect">
              <a:avLst/>
            </a:prstGeom>
            <a:ln w="12700" cap="flat">
              <a:noFill/>
              <a:miter lim="400000"/>
              <a:headEnd/>
              <a:tailEnd/>
            </a:ln>
            <a:effectLst/>
          </p:spPr>
        </p:pic>
        <p:grpSp>
          <p:nvGrpSpPr>
            <p:cNvPr id="712" name="Group 712"/>
            <p:cNvGrpSpPr/>
            <p:nvPr/>
          </p:nvGrpSpPr>
          <p:grpSpPr>
            <a:xfrm>
              <a:off x="96718" y="135693"/>
              <a:ext cx="1368152" cy="720080"/>
              <a:chOff x="0" y="0"/>
              <a:chExt cx="1368151" cy="720079"/>
            </a:xfrm>
          </p:grpSpPr>
          <p:sp>
            <p:nvSpPr>
              <p:cNvPr id="710" name="Shape 710"/>
              <p:cNvSpPr/>
              <p:nvPr/>
            </p:nvSpPr>
            <p:spPr>
              <a:xfrm>
                <a:off x="0" y="0"/>
                <a:ext cx="1368152" cy="720080"/>
              </a:xfrm>
              <a:prstGeom prst="roundRect">
                <a:avLst>
                  <a:gd name="adj" fmla="val 16667"/>
                </a:avLst>
              </a:prstGeom>
              <a:solidFill>
                <a:srgbClr val="595959"/>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C000"/>
                    </a:solidFill>
                    <a:latin typeface="Kozuka Gothic Pr6N L"/>
                    <a:ea typeface="Kozuka Gothic Pr6N L"/>
                    <a:cs typeface="Kozuka Gothic Pr6N L"/>
                    <a:sym typeface="Kozuka Gothic Pr6N L"/>
                  </a:defRPr>
                </a:pPr>
              </a:p>
            </p:txBody>
          </p:sp>
          <p:sp>
            <p:nvSpPr>
              <p:cNvPr id="711" name="Shape 711"/>
              <p:cNvSpPr/>
              <p:nvPr/>
            </p:nvSpPr>
            <p:spPr>
              <a:xfrm>
                <a:off x="35151" y="35150"/>
                <a:ext cx="1297849" cy="396241"/>
              </a:xfrm>
              <a:prstGeom prst="rect">
                <a:avLst/>
              </a:prstGeom>
              <a:noFill/>
              <a:ln w="12700" cap="flat">
                <a:noFill/>
                <a:miter lim="400000"/>
              </a:ln>
              <a:effectLst/>
            </p:spPr>
            <p:txBody>
              <a:bodyPr wrap="square" lIns="45719" tIns="45719" rIns="45719" bIns="45719" numCol="1" anchor="t">
                <a:spAutoFit/>
              </a:bodyPr>
              <a:lstStyle>
                <a:lvl1pPr algn="ctr">
                  <a:defRPr sz="2000">
                    <a:solidFill>
                      <a:srgbClr val="FFC000"/>
                    </a:solidFill>
                    <a:latin typeface="Kozuka Gothic Pr6N L"/>
                    <a:ea typeface="Kozuka Gothic Pr6N L"/>
                    <a:cs typeface="Kozuka Gothic Pr6N L"/>
                    <a:sym typeface="Kozuka Gothic Pr6N L"/>
                  </a:defRPr>
                </a:lvl1pPr>
              </a:lstStyle>
              <a:p>
                <a:r>
                  <a:t>Input</a:t>
                </a:r>
              </a:p>
            </p:txBody>
          </p:sp>
        </p:grpSp>
        <p:sp>
          <p:nvSpPr>
            <p:cNvPr id="713" name="Shape 713"/>
            <p:cNvSpPr/>
            <p:nvPr/>
          </p:nvSpPr>
          <p:spPr>
            <a:xfrm>
              <a:off x="1464869"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714" name="Shape 714"/>
            <p:cNvSpPr/>
            <p:nvPr/>
          </p:nvSpPr>
          <p:spPr>
            <a:xfrm>
              <a:off x="6946097"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715" name="Shape 715"/>
            <p:cNvSpPr/>
            <p:nvPr/>
          </p:nvSpPr>
          <p:spPr>
            <a:xfrm>
              <a:off x="5119021"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716" name="Shape 716"/>
            <p:cNvSpPr/>
            <p:nvPr/>
          </p:nvSpPr>
          <p:spPr>
            <a:xfrm>
              <a:off x="3291945" y="484479"/>
              <a:ext cx="458924" cy="1"/>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pic>
          <p:nvPicPr>
            <p:cNvPr id="717" name="image100.png" descr="D:\computer graphics\video segmentation\code\test_img_advanced\videoSegFinal\targetPatch_000_001.png"/>
            <p:cNvPicPr>
              <a:picLocks noChangeAspect="1"/>
            </p:cNvPicPr>
            <p:nvPr/>
          </p:nvPicPr>
          <p:blipFill>
            <a:blip r:embed="rId5"/>
            <a:srcRect/>
            <a:stretch>
              <a:fillRect/>
            </a:stretch>
          </p:blipFill>
          <p:spPr>
            <a:xfrm>
              <a:off x="195601" y="3160028"/>
              <a:ext cx="1152001" cy="1440001"/>
            </a:xfrm>
            <a:prstGeom prst="rect">
              <a:avLst/>
            </a:prstGeom>
            <a:ln w="12700" cap="flat">
              <a:noFill/>
              <a:miter lim="400000"/>
              <a:headEnd/>
              <a:tailEnd/>
            </a:ln>
            <a:effectLst/>
          </p:spPr>
        </p:pic>
        <p:sp>
          <p:nvSpPr>
            <p:cNvPr id="718" name="Shape 718"/>
            <p:cNvSpPr/>
            <p:nvPr/>
          </p:nvSpPr>
          <p:spPr>
            <a:xfrm flipH="1">
              <a:off x="771602" y="2727980"/>
              <a:ext cx="64" cy="432048"/>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719" name="Shape 719"/>
            <p:cNvSpPr/>
            <p:nvPr/>
          </p:nvSpPr>
          <p:spPr>
            <a:xfrm rot="6498215">
              <a:off x="1643051" y="1808718"/>
              <a:ext cx="710957" cy="1518800"/>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noFill/>
            <a:ln w="28575" cap="flat">
              <a:solidFill>
                <a:srgbClr val="FFC000"/>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pic>
          <p:nvPicPr>
            <p:cNvPr id="720" name="image101.png" descr="D:\computer graphics\video segmentation\code\test_img_advanced\videoSegFinal\sourceFGEdge_vis.png"/>
            <p:cNvPicPr>
              <a:picLocks noChangeAspect="1"/>
            </p:cNvPicPr>
            <p:nvPr/>
          </p:nvPicPr>
          <p:blipFill>
            <a:blip r:embed="rId6"/>
            <a:srcRect/>
            <a:stretch>
              <a:fillRect/>
            </a:stretch>
          </p:blipFill>
          <p:spPr>
            <a:xfrm>
              <a:off x="3864587" y="1287980"/>
              <a:ext cx="1152001" cy="1440001"/>
            </a:xfrm>
            <a:prstGeom prst="rect">
              <a:avLst/>
            </a:prstGeom>
            <a:ln w="12700" cap="flat">
              <a:noFill/>
              <a:miter lim="400000"/>
              <a:headEnd/>
              <a:tailEnd/>
            </a:ln>
            <a:effectLst/>
          </p:spPr>
        </p:pic>
        <p:sp>
          <p:nvSpPr>
            <p:cNvPr id="721" name="Shape 721"/>
            <p:cNvSpPr/>
            <p:nvPr/>
          </p:nvSpPr>
          <p:spPr>
            <a:xfrm flipH="1">
              <a:off x="4434946" y="2727980"/>
              <a:ext cx="5642" cy="432048"/>
            </a:xfrm>
            <a:prstGeom prst="line">
              <a:avLst/>
            </a:prstGeom>
            <a:noFill/>
            <a:ln w="28575" cap="flat">
              <a:solidFill>
                <a:srgbClr val="FFC000"/>
              </a:solidFill>
              <a:prstDash val="solid"/>
              <a:round/>
              <a:tailEnd type="triangle" w="med" len="med"/>
            </a:ln>
            <a:effectLst/>
          </p:spPr>
          <p:txBody>
            <a:bodyPr wrap="square" lIns="45719" tIns="45719" rIns="45719" bIns="45719" numCol="1" anchor="t">
              <a:noAutofit/>
            </a:bodyPr>
            <a:lstStyle/>
            <a:p/>
          </p:txBody>
        </p:sp>
        <p:sp>
          <p:nvSpPr>
            <p:cNvPr id="722" name="Shape 722"/>
            <p:cNvSpPr/>
            <p:nvPr/>
          </p:nvSpPr>
          <p:spPr>
            <a:xfrm rot="6491009" flipH="1">
              <a:off x="3769832" y="2858467"/>
              <a:ext cx="1206897" cy="3579562"/>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noFill/>
            <a:ln w="28575" cap="flat">
              <a:solidFill>
                <a:srgbClr val="FFC000"/>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pic>
          <p:nvPicPr>
            <p:cNvPr id="723" name="image102.png"/>
            <p:cNvPicPr>
              <a:picLocks noChangeAspect="1"/>
            </p:cNvPicPr>
            <p:nvPr/>
          </p:nvPicPr>
          <p:blipFill>
            <a:blip r:embed="rId7"/>
            <a:srcRect/>
            <a:stretch>
              <a:fillRect/>
            </a:stretch>
          </p:blipFill>
          <p:spPr>
            <a:xfrm>
              <a:off x="7621109" y="3160188"/>
              <a:ext cx="1152001" cy="1440001"/>
            </a:xfrm>
            <a:prstGeom prst="rect">
              <a:avLst/>
            </a:prstGeom>
            <a:ln w="12700" cap="flat">
              <a:noFill/>
              <a:miter lim="400000"/>
              <a:headEnd/>
              <a:tailEnd/>
            </a:ln>
            <a:effectLst/>
          </p:spPr>
        </p:pic>
        <p:sp>
          <p:nvSpPr>
            <p:cNvPr id="724" name="Shape 724"/>
            <p:cNvSpPr/>
            <p:nvPr/>
          </p:nvSpPr>
          <p:spPr>
            <a:xfrm rot="6491009" flipH="1">
              <a:off x="6877274" y="3771634"/>
              <a:ext cx="685080" cy="1832305"/>
            </a:xfrm>
            <a:custGeom>
              <a:avLst/>
              <a:gdLst/>
              <a:ahLst/>
              <a:cxnLst>
                <a:cxn ang="0">
                  <a:pos x="wd2" y="hd2"/>
                </a:cxn>
                <a:cxn ang="5400000">
                  <a:pos x="wd2" y="hd2"/>
                </a:cxn>
                <a:cxn ang="10800000">
                  <a:pos x="wd2" y="hd2"/>
                </a:cxn>
                <a:cxn ang="16200000">
                  <a:pos x="wd2" y="hd2"/>
                </a:cxn>
              </a:cxnLst>
              <a:rect l="0" t="0" r="r" b="b"/>
              <a:pathLst>
                <a:path w="17437" h="21600" extrusionOk="0">
                  <a:moveTo>
                    <a:pt x="2079" y="21600"/>
                  </a:moveTo>
                  <a:cubicBezTo>
                    <a:pt x="-729" y="15535"/>
                    <a:pt x="-4163" y="7901"/>
                    <a:pt x="17437" y="0"/>
                  </a:cubicBezTo>
                </a:path>
              </a:pathLst>
            </a:custGeom>
            <a:noFill/>
            <a:ln w="28575" cap="flat">
              <a:solidFill>
                <a:srgbClr val="FFC000"/>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grpSp>
      <p:sp>
        <p:nvSpPr>
          <p:cNvPr id="726" name="Shape 726"/>
          <p:cNvSpPr>
            <a:spLocks noGrp="1"/>
          </p:cNvSpPr>
          <p:nvPr>
            <p:ph type="title"/>
          </p:nvPr>
        </p:nvSpPr>
        <p:spPr>
          <a:prstGeom prst="rect">
            <a:avLst/>
          </a:prstGeom>
        </p:spPr>
        <p:txBody>
          <a:bodyPr>
            <a:normAutofit fontScale="90000"/>
          </a:bodyPr>
          <a:lstStyle>
            <a:lvl1pPr defTabSz="767715">
              <a:defRPr sz="3530"/>
            </a:lvl1pPr>
          </a:lstStyle>
          <a:p>
            <a:r>
              <a:t>Interaction</a:t>
            </a:r>
            <a:r>
              <a:rPr lang="zh-CN">
                <a:ea typeface="宋体" charset="0"/>
              </a:rPr>
              <a:t>（相互作用）</a:t>
            </a:r>
            <a:endParaRPr lang="zh-CN">
              <a:ea typeface="宋体" charset="0"/>
            </a:endParaRPr>
          </a:p>
        </p:txBody>
      </p:sp>
      <p:sp>
        <p:nvSpPr>
          <p:cNvPr id="727" name="Shape 727"/>
          <p:cNvSpPr/>
          <p:nvPr/>
        </p:nvSpPr>
        <p:spPr>
          <a:xfrm>
            <a:off x="27526" y="1421098"/>
            <a:ext cx="7195333" cy="5040562"/>
          </a:xfrm>
          <a:prstGeom prst="rect">
            <a:avLst/>
          </a:prstGeom>
          <a:solidFill>
            <a:srgbClr val="333333">
              <a:alpha val="84706"/>
            </a:srgbClr>
          </a:solidFill>
          <a:ln w="12700">
            <a:miter lim="400000"/>
          </a:ln>
        </p:spPr>
        <p:txBody>
          <a:bodyPr lIns="45719" rIns="45719"/>
          <a:lstStyle/>
          <a:p>
            <a:pPr>
              <a:defRPr>
                <a:latin typeface="Times New Roman"/>
                <a:ea typeface="Times New Roman"/>
                <a:cs typeface="Times New Roman"/>
                <a:sym typeface="Times New Roman"/>
              </a:defRPr>
            </a:pPr>
          </a:p>
        </p:txBody>
      </p:sp>
    </p:spTree>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46" name="image131.png"/>
          <p:cNvPicPr>
            <a:picLocks noChangeAspect="1"/>
          </p:cNvPicPr>
          <p:nvPr/>
        </p:nvPicPr>
        <p:blipFill>
          <a:blip r:embed="rId1"/>
          <a:srcRect/>
          <a:stretch>
            <a:fillRect/>
          </a:stretch>
        </p:blipFill>
        <p:spPr>
          <a:xfrm>
            <a:off x="1124237" y="1652726"/>
            <a:ext cx="1566149" cy="1152001"/>
          </a:xfrm>
          <a:prstGeom prst="rect">
            <a:avLst/>
          </a:prstGeom>
          <a:ln>
            <a:solidFill>
              <a:srgbClr val="FFC000"/>
            </a:solidFill>
          </a:ln>
        </p:spPr>
      </p:pic>
      <p:pic>
        <p:nvPicPr>
          <p:cNvPr id="747" name="image132.png"/>
          <p:cNvPicPr>
            <a:picLocks noChangeAspect="1"/>
          </p:cNvPicPr>
          <p:nvPr/>
        </p:nvPicPr>
        <p:blipFill>
          <a:blip r:embed="rId2"/>
          <a:srcRect/>
          <a:stretch>
            <a:fillRect/>
          </a:stretch>
        </p:blipFill>
        <p:spPr>
          <a:xfrm>
            <a:off x="1124237" y="2908680"/>
            <a:ext cx="1566149" cy="1152001"/>
          </a:xfrm>
          <a:prstGeom prst="rect">
            <a:avLst/>
          </a:prstGeom>
          <a:ln>
            <a:solidFill>
              <a:srgbClr val="FFC000"/>
            </a:solidFill>
          </a:ln>
        </p:spPr>
      </p:pic>
      <p:pic>
        <p:nvPicPr>
          <p:cNvPr id="748" name="image133.jpg"/>
          <p:cNvPicPr>
            <a:picLocks noChangeAspect="1"/>
          </p:cNvPicPr>
          <p:nvPr/>
        </p:nvPicPr>
        <p:blipFill>
          <a:blip r:embed="rId3"/>
          <a:srcRect/>
          <a:stretch>
            <a:fillRect/>
          </a:stretch>
        </p:blipFill>
        <p:spPr>
          <a:xfrm>
            <a:off x="1124237" y="5436222"/>
            <a:ext cx="1566149" cy="1152001"/>
          </a:xfrm>
          <a:prstGeom prst="rect">
            <a:avLst/>
          </a:prstGeom>
          <a:ln>
            <a:solidFill>
              <a:srgbClr val="FFC000"/>
            </a:solidFill>
          </a:ln>
        </p:spPr>
      </p:pic>
      <p:pic>
        <p:nvPicPr>
          <p:cNvPr id="749" name="image134.png"/>
          <p:cNvPicPr>
            <a:picLocks noChangeAspect="1"/>
          </p:cNvPicPr>
          <p:nvPr/>
        </p:nvPicPr>
        <p:blipFill>
          <a:blip r:embed="rId4"/>
          <a:srcRect/>
          <a:stretch>
            <a:fillRect/>
          </a:stretch>
        </p:blipFill>
        <p:spPr>
          <a:xfrm>
            <a:off x="1124237" y="4159572"/>
            <a:ext cx="1566149" cy="1152001"/>
          </a:xfrm>
          <a:prstGeom prst="rect">
            <a:avLst/>
          </a:prstGeom>
          <a:ln>
            <a:solidFill>
              <a:srgbClr val="FFC000"/>
            </a:solidFill>
          </a:ln>
        </p:spPr>
      </p:pic>
      <p:pic>
        <p:nvPicPr>
          <p:cNvPr id="750" name="image135.png"/>
          <p:cNvPicPr>
            <a:picLocks noChangeAspect="1"/>
          </p:cNvPicPr>
          <p:nvPr/>
        </p:nvPicPr>
        <p:blipFill>
          <a:blip r:embed="rId5"/>
          <a:srcRect/>
          <a:stretch>
            <a:fillRect/>
          </a:stretch>
        </p:blipFill>
        <p:spPr>
          <a:xfrm>
            <a:off x="3190035" y="5436222"/>
            <a:ext cx="1566149" cy="1152001"/>
          </a:xfrm>
          <a:prstGeom prst="rect">
            <a:avLst/>
          </a:prstGeom>
          <a:ln>
            <a:solidFill>
              <a:srgbClr val="FFC000"/>
            </a:solidFill>
          </a:ln>
        </p:spPr>
      </p:pic>
      <p:pic>
        <p:nvPicPr>
          <p:cNvPr id="751" name="image136.jpg"/>
          <p:cNvPicPr>
            <a:picLocks noChangeAspect="1"/>
          </p:cNvPicPr>
          <p:nvPr/>
        </p:nvPicPr>
        <p:blipFill>
          <a:blip r:embed="rId6"/>
          <a:srcRect/>
          <a:stretch>
            <a:fillRect/>
          </a:stretch>
        </p:blipFill>
        <p:spPr>
          <a:xfrm>
            <a:off x="3190035" y="4159572"/>
            <a:ext cx="1566149" cy="1152001"/>
          </a:xfrm>
          <a:prstGeom prst="rect">
            <a:avLst/>
          </a:prstGeom>
          <a:ln>
            <a:solidFill>
              <a:srgbClr val="FFC000"/>
            </a:solidFill>
          </a:ln>
        </p:spPr>
      </p:pic>
      <p:pic>
        <p:nvPicPr>
          <p:cNvPr id="752" name="image137.png"/>
          <p:cNvPicPr>
            <a:picLocks noChangeAspect="1"/>
          </p:cNvPicPr>
          <p:nvPr/>
        </p:nvPicPr>
        <p:blipFill>
          <a:blip r:embed="rId7"/>
          <a:srcRect/>
          <a:stretch>
            <a:fillRect/>
          </a:stretch>
        </p:blipFill>
        <p:spPr>
          <a:xfrm>
            <a:off x="3190035" y="1652726"/>
            <a:ext cx="1566149" cy="1152001"/>
          </a:xfrm>
          <a:prstGeom prst="rect">
            <a:avLst/>
          </a:prstGeom>
          <a:ln>
            <a:solidFill>
              <a:srgbClr val="FFC000"/>
            </a:solidFill>
          </a:ln>
        </p:spPr>
      </p:pic>
      <p:pic>
        <p:nvPicPr>
          <p:cNvPr id="753" name="image138.jpg"/>
          <p:cNvPicPr>
            <a:picLocks noChangeAspect="1"/>
          </p:cNvPicPr>
          <p:nvPr/>
        </p:nvPicPr>
        <p:blipFill>
          <a:blip r:embed="rId8"/>
          <a:srcRect/>
          <a:stretch>
            <a:fillRect/>
          </a:stretch>
        </p:blipFill>
        <p:spPr>
          <a:xfrm>
            <a:off x="3190035" y="2908680"/>
            <a:ext cx="1566149" cy="1152001"/>
          </a:xfrm>
          <a:prstGeom prst="rect">
            <a:avLst/>
          </a:prstGeom>
          <a:ln>
            <a:solidFill>
              <a:srgbClr val="FFC000"/>
            </a:solidFill>
          </a:ln>
        </p:spPr>
      </p:pic>
      <p:pic>
        <p:nvPicPr>
          <p:cNvPr id="754" name="image139.jpg"/>
          <p:cNvPicPr>
            <a:picLocks noChangeAspect="1"/>
          </p:cNvPicPr>
          <p:nvPr/>
        </p:nvPicPr>
        <p:blipFill>
          <a:blip r:embed="rId9"/>
          <a:srcRect/>
          <a:stretch>
            <a:fillRect/>
          </a:stretch>
        </p:blipFill>
        <p:spPr>
          <a:xfrm>
            <a:off x="5255833" y="2908680"/>
            <a:ext cx="1566149" cy="1152001"/>
          </a:xfrm>
          <a:prstGeom prst="rect">
            <a:avLst/>
          </a:prstGeom>
          <a:ln>
            <a:solidFill>
              <a:srgbClr val="FFC000"/>
            </a:solidFill>
          </a:ln>
        </p:spPr>
      </p:pic>
      <p:pic>
        <p:nvPicPr>
          <p:cNvPr id="755" name="image140.png"/>
          <p:cNvPicPr>
            <a:picLocks noChangeAspect="1"/>
          </p:cNvPicPr>
          <p:nvPr/>
        </p:nvPicPr>
        <p:blipFill>
          <a:blip r:embed="rId10"/>
          <a:srcRect/>
          <a:stretch>
            <a:fillRect/>
          </a:stretch>
        </p:blipFill>
        <p:spPr>
          <a:xfrm>
            <a:off x="5255833" y="5436222"/>
            <a:ext cx="1566149" cy="1152001"/>
          </a:xfrm>
          <a:prstGeom prst="rect">
            <a:avLst/>
          </a:prstGeom>
          <a:ln>
            <a:solidFill>
              <a:srgbClr val="FFC000"/>
            </a:solidFill>
          </a:ln>
        </p:spPr>
      </p:pic>
      <p:pic>
        <p:nvPicPr>
          <p:cNvPr id="756" name="image141.png"/>
          <p:cNvPicPr>
            <a:picLocks noChangeAspect="1"/>
          </p:cNvPicPr>
          <p:nvPr/>
        </p:nvPicPr>
        <p:blipFill>
          <a:blip r:embed="rId11"/>
          <a:srcRect/>
          <a:stretch>
            <a:fillRect/>
          </a:stretch>
        </p:blipFill>
        <p:spPr>
          <a:xfrm>
            <a:off x="5255833" y="4159572"/>
            <a:ext cx="1566149" cy="1152001"/>
          </a:xfrm>
          <a:prstGeom prst="rect">
            <a:avLst/>
          </a:prstGeom>
          <a:ln>
            <a:solidFill>
              <a:srgbClr val="FFC000"/>
            </a:solidFill>
          </a:ln>
        </p:spPr>
      </p:pic>
      <p:pic>
        <p:nvPicPr>
          <p:cNvPr id="757" name="image142.png"/>
          <p:cNvPicPr>
            <a:picLocks noChangeAspect="1"/>
          </p:cNvPicPr>
          <p:nvPr/>
        </p:nvPicPr>
        <p:blipFill>
          <a:blip r:embed="rId12"/>
          <a:srcRect/>
          <a:stretch>
            <a:fillRect/>
          </a:stretch>
        </p:blipFill>
        <p:spPr>
          <a:xfrm>
            <a:off x="5255833" y="1652726"/>
            <a:ext cx="1566149" cy="1152001"/>
          </a:xfrm>
          <a:prstGeom prst="rect">
            <a:avLst/>
          </a:prstGeom>
          <a:ln>
            <a:solidFill>
              <a:srgbClr val="FFC000"/>
            </a:solidFill>
          </a:ln>
        </p:spPr>
      </p:pic>
      <p:pic>
        <p:nvPicPr>
          <p:cNvPr id="758" name="image143.png"/>
          <p:cNvPicPr>
            <a:picLocks noChangeAspect="1"/>
          </p:cNvPicPr>
          <p:nvPr/>
        </p:nvPicPr>
        <p:blipFill>
          <a:blip r:embed="rId13"/>
          <a:srcRect/>
          <a:stretch>
            <a:fillRect/>
          </a:stretch>
        </p:blipFill>
        <p:spPr>
          <a:xfrm>
            <a:off x="7321633" y="1652726"/>
            <a:ext cx="1566149" cy="1152001"/>
          </a:xfrm>
          <a:prstGeom prst="rect">
            <a:avLst/>
          </a:prstGeom>
          <a:ln>
            <a:solidFill>
              <a:srgbClr val="FFC000"/>
            </a:solidFill>
          </a:ln>
        </p:spPr>
      </p:pic>
      <p:pic>
        <p:nvPicPr>
          <p:cNvPr id="759" name="image144.png"/>
          <p:cNvPicPr>
            <a:picLocks noChangeAspect="1"/>
          </p:cNvPicPr>
          <p:nvPr/>
        </p:nvPicPr>
        <p:blipFill>
          <a:blip r:embed="rId14"/>
          <a:srcRect/>
          <a:stretch>
            <a:fillRect/>
          </a:stretch>
        </p:blipFill>
        <p:spPr>
          <a:xfrm>
            <a:off x="7321633" y="2908680"/>
            <a:ext cx="1566149" cy="1152001"/>
          </a:xfrm>
          <a:prstGeom prst="rect">
            <a:avLst/>
          </a:prstGeom>
          <a:ln>
            <a:solidFill>
              <a:srgbClr val="FFC000"/>
            </a:solidFill>
          </a:ln>
        </p:spPr>
      </p:pic>
      <p:pic>
        <p:nvPicPr>
          <p:cNvPr id="760" name="image145.png"/>
          <p:cNvPicPr>
            <a:picLocks noChangeAspect="1"/>
          </p:cNvPicPr>
          <p:nvPr/>
        </p:nvPicPr>
        <p:blipFill>
          <a:blip r:embed="rId15"/>
          <a:srcRect/>
          <a:stretch>
            <a:fillRect/>
          </a:stretch>
        </p:blipFill>
        <p:spPr>
          <a:xfrm>
            <a:off x="7321633" y="5436222"/>
            <a:ext cx="1566149" cy="1152001"/>
          </a:xfrm>
          <a:prstGeom prst="rect">
            <a:avLst/>
          </a:prstGeom>
          <a:ln>
            <a:solidFill>
              <a:srgbClr val="FFC000"/>
            </a:solidFill>
          </a:ln>
        </p:spPr>
      </p:pic>
      <p:pic>
        <p:nvPicPr>
          <p:cNvPr id="761" name="image146.jpg"/>
          <p:cNvPicPr>
            <a:picLocks noChangeAspect="1"/>
          </p:cNvPicPr>
          <p:nvPr/>
        </p:nvPicPr>
        <p:blipFill>
          <a:blip r:embed="rId16"/>
          <a:srcRect/>
          <a:stretch>
            <a:fillRect/>
          </a:stretch>
        </p:blipFill>
        <p:spPr>
          <a:xfrm>
            <a:off x="7321633" y="4159572"/>
            <a:ext cx="1566149" cy="1152001"/>
          </a:xfrm>
          <a:prstGeom prst="rect">
            <a:avLst/>
          </a:prstGeom>
          <a:ln>
            <a:solidFill>
              <a:srgbClr val="FFC000"/>
            </a:solidFill>
          </a:ln>
        </p:spPr>
      </p:pic>
      <p:sp>
        <p:nvSpPr>
          <p:cNvPr id="762" name="Shape 762"/>
          <p:cNvSpPr>
            <a:spLocks noGrp="1"/>
          </p:cNvSpPr>
          <p:nvPr>
            <p:ph type="title"/>
          </p:nvPr>
        </p:nvSpPr>
        <p:spPr>
          <a:prstGeom prst="rect">
            <a:avLst/>
          </a:prstGeom>
        </p:spPr>
        <p:txBody>
          <a:bodyPr>
            <a:normAutofit fontScale="90000"/>
          </a:bodyPr>
          <a:lstStyle>
            <a:lvl1pPr defTabSz="767715">
              <a:defRPr sz="3530"/>
            </a:lvl1pPr>
          </a:lstStyle>
          <a:p>
            <a:r>
              <a:t>Automatic mask transfer comparison</a:t>
            </a:r>
          </a:p>
        </p:txBody>
      </p:sp>
      <p:sp>
        <p:nvSpPr>
          <p:cNvPr id="763" name="Shape 763"/>
          <p:cNvSpPr/>
          <p:nvPr/>
        </p:nvSpPr>
        <p:spPr>
          <a:xfrm>
            <a:off x="92188" y="2025188"/>
            <a:ext cx="992607" cy="269241"/>
          </a:xfrm>
          <a:prstGeom prst="rect">
            <a:avLst/>
          </a:prstGeom>
          <a:ln w="12700">
            <a:miter lim="400000"/>
          </a:ln>
        </p:spPr>
        <p:txBody>
          <a:bodyPr lIns="45719" rIns="45719">
            <a:spAutoFit/>
          </a:bodyPr>
          <a:lstStyle>
            <a:lvl1pP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Rotobrush</a:t>
            </a:r>
          </a:p>
        </p:txBody>
      </p:sp>
      <p:sp>
        <p:nvSpPr>
          <p:cNvPr id="764" name="Shape 764"/>
          <p:cNvSpPr/>
          <p:nvPr/>
        </p:nvSpPr>
        <p:spPr>
          <a:xfrm>
            <a:off x="141185" y="3281141"/>
            <a:ext cx="894612" cy="447041"/>
          </a:xfrm>
          <a:prstGeom prst="rect">
            <a:avLst/>
          </a:prstGeom>
          <a:ln w="12700">
            <a:miter lim="400000"/>
          </a:ln>
        </p:spPr>
        <p:txBody>
          <a:bodyPr lIns="45719" rIns="45719">
            <a:spAutoFit/>
          </a:bodyPr>
          <a:lstStyle>
            <a:lvl1pP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Zhong et al. 2012</a:t>
            </a:r>
          </a:p>
        </p:txBody>
      </p:sp>
      <p:sp>
        <p:nvSpPr>
          <p:cNvPr id="765" name="Shape 765"/>
          <p:cNvSpPr/>
          <p:nvPr/>
        </p:nvSpPr>
        <p:spPr>
          <a:xfrm>
            <a:off x="141185" y="4532033"/>
            <a:ext cx="894612" cy="269241"/>
          </a:xfrm>
          <a:prstGeom prst="rect">
            <a:avLst/>
          </a:prstGeom>
          <a:ln w="12700">
            <a:miter lim="400000"/>
          </a:ln>
        </p:spPr>
        <p:txBody>
          <a:bodyPr lIns="45719" rIns="45719">
            <a:spAutoFit/>
          </a:bodyPr>
          <a:lstStyle>
            <a:lvl1pPr algn="ct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SeamSEG</a:t>
            </a:r>
          </a:p>
        </p:txBody>
      </p:sp>
      <p:sp>
        <p:nvSpPr>
          <p:cNvPr id="766" name="Shape 766"/>
          <p:cNvSpPr/>
          <p:nvPr/>
        </p:nvSpPr>
        <p:spPr>
          <a:xfrm>
            <a:off x="141185" y="5808684"/>
            <a:ext cx="894612" cy="269241"/>
          </a:xfrm>
          <a:prstGeom prst="rect">
            <a:avLst/>
          </a:prstGeom>
          <a:ln w="12700">
            <a:miter lim="400000"/>
          </a:ln>
        </p:spPr>
        <p:txBody>
          <a:bodyPr lIns="45719" rIns="45719">
            <a:spAutoFit/>
          </a:bodyPr>
          <a:lstStyle>
            <a:lvl1pPr algn="ct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Ours</a:t>
            </a:r>
          </a:p>
        </p:txBody>
      </p:sp>
    </p:spTree>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 name="image147.png"/>
          <p:cNvPicPr>
            <a:picLocks noChangeAspect="1"/>
          </p:cNvPicPr>
          <p:nvPr/>
        </p:nvPicPr>
        <p:blipFill>
          <a:blip r:embed="rId1"/>
          <a:srcRect/>
          <a:stretch>
            <a:fillRect/>
          </a:stretch>
        </p:blipFill>
        <p:spPr>
          <a:xfrm>
            <a:off x="1139312" y="1652726"/>
            <a:ext cx="1536001" cy="1152001"/>
          </a:xfrm>
          <a:prstGeom prst="rect">
            <a:avLst/>
          </a:prstGeom>
          <a:ln>
            <a:solidFill>
              <a:srgbClr val="FFC000"/>
            </a:solidFill>
          </a:ln>
        </p:spPr>
      </p:pic>
      <p:pic>
        <p:nvPicPr>
          <p:cNvPr id="769" name="image148.png"/>
          <p:cNvPicPr>
            <a:picLocks noChangeAspect="1"/>
          </p:cNvPicPr>
          <p:nvPr/>
        </p:nvPicPr>
        <p:blipFill>
          <a:blip r:embed="rId2"/>
          <a:srcRect/>
          <a:stretch>
            <a:fillRect/>
          </a:stretch>
        </p:blipFill>
        <p:spPr>
          <a:xfrm>
            <a:off x="1139312" y="2908680"/>
            <a:ext cx="1536001" cy="1152001"/>
          </a:xfrm>
          <a:prstGeom prst="rect">
            <a:avLst/>
          </a:prstGeom>
          <a:ln>
            <a:solidFill>
              <a:srgbClr val="FFC000"/>
            </a:solidFill>
          </a:ln>
        </p:spPr>
      </p:pic>
      <p:pic>
        <p:nvPicPr>
          <p:cNvPr id="770" name="image149.png"/>
          <p:cNvPicPr>
            <a:picLocks noChangeAspect="1"/>
          </p:cNvPicPr>
          <p:nvPr/>
        </p:nvPicPr>
        <p:blipFill>
          <a:blip r:embed="rId3"/>
          <a:srcRect/>
          <a:stretch>
            <a:fillRect/>
          </a:stretch>
        </p:blipFill>
        <p:spPr>
          <a:xfrm>
            <a:off x="1139312" y="5436222"/>
            <a:ext cx="1536001" cy="1152001"/>
          </a:xfrm>
          <a:prstGeom prst="rect">
            <a:avLst/>
          </a:prstGeom>
          <a:ln>
            <a:solidFill>
              <a:srgbClr val="FFC000"/>
            </a:solidFill>
          </a:ln>
        </p:spPr>
      </p:pic>
      <p:pic>
        <p:nvPicPr>
          <p:cNvPr id="771" name="image150.png"/>
          <p:cNvPicPr>
            <a:picLocks noChangeAspect="1"/>
          </p:cNvPicPr>
          <p:nvPr/>
        </p:nvPicPr>
        <p:blipFill>
          <a:blip r:embed="rId4"/>
          <a:srcRect/>
          <a:stretch>
            <a:fillRect/>
          </a:stretch>
        </p:blipFill>
        <p:spPr>
          <a:xfrm>
            <a:off x="1139312" y="4159572"/>
            <a:ext cx="1536001" cy="1152001"/>
          </a:xfrm>
          <a:prstGeom prst="rect">
            <a:avLst/>
          </a:prstGeom>
          <a:ln>
            <a:solidFill>
              <a:srgbClr val="FFC000"/>
            </a:solidFill>
          </a:ln>
        </p:spPr>
      </p:pic>
      <p:pic>
        <p:nvPicPr>
          <p:cNvPr id="772" name="image151.png"/>
          <p:cNvPicPr>
            <a:picLocks noChangeAspect="1"/>
          </p:cNvPicPr>
          <p:nvPr/>
        </p:nvPicPr>
        <p:blipFill>
          <a:blip r:embed="rId5"/>
          <a:srcRect/>
          <a:stretch>
            <a:fillRect/>
          </a:stretch>
        </p:blipFill>
        <p:spPr>
          <a:xfrm>
            <a:off x="3205109" y="5436222"/>
            <a:ext cx="1536002" cy="1152001"/>
          </a:xfrm>
          <a:prstGeom prst="rect">
            <a:avLst/>
          </a:prstGeom>
          <a:ln>
            <a:solidFill>
              <a:srgbClr val="FFC000"/>
            </a:solidFill>
          </a:ln>
        </p:spPr>
      </p:pic>
      <p:pic>
        <p:nvPicPr>
          <p:cNvPr id="773" name="image152.png"/>
          <p:cNvPicPr>
            <a:picLocks noChangeAspect="1"/>
          </p:cNvPicPr>
          <p:nvPr/>
        </p:nvPicPr>
        <p:blipFill>
          <a:blip r:embed="rId6"/>
          <a:srcRect/>
          <a:stretch>
            <a:fillRect/>
          </a:stretch>
        </p:blipFill>
        <p:spPr>
          <a:xfrm>
            <a:off x="3205109" y="4159572"/>
            <a:ext cx="1536002" cy="1152001"/>
          </a:xfrm>
          <a:prstGeom prst="rect">
            <a:avLst/>
          </a:prstGeom>
          <a:ln>
            <a:solidFill>
              <a:srgbClr val="FFC000"/>
            </a:solidFill>
          </a:ln>
        </p:spPr>
      </p:pic>
      <p:pic>
        <p:nvPicPr>
          <p:cNvPr id="774" name="image153.png"/>
          <p:cNvPicPr>
            <a:picLocks noChangeAspect="1"/>
          </p:cNvPicPr>
          <p:nvPr/>
        </p:nvPicPr>
        <p:blipFill>
          <a:blip r:embed="rId7"/>
          <a:srcRect/>
          <a:stretch>
            <a:fillRect/>
          </a:stretch>
        </p:blipFill>
        <p:spPr>
          <a:xfrm>
            <a:off x="3205109" y="1652726"/>
            <a:ext cx="1536002" cy="1152001"/>
          </a:xfrm>
          <a:prstGeom prst="rect">
            <a:avLst/>
          </a:prstGeom>
          <a:ln>
            <a:solidFill>
              <a:srgbClr val="FFC000"/>
            </a:solidFill>
          </a:ln>
        </p:spPr>
      </p:pic>
      <p:pic>
        <p:nvPicPr>
          <p:cNvPr id="775" name="image154.png"/>
          <p:cNvPicPr>
            <a:picLocks noChangeAspect="1"/>
          </p:cNvPicPr>
          <p:nvPr/>
        </p:nvPicPr>
        <p:blipFill>
          <a:blip r:embed="rId8"/>
          <a:srcRect/>
          <a:stretch>
            <a:fillRect/>
          </a:stretch>
        </p:blipFill>
        <p:spPr>
          <a:xfrm>
            <a:off x="3205109" y="2908680"/>
            <a:ext cx="1536002" cy="1152001"/>
          </a:xfrm>
          <a:prstGeom prst="rect">
            <a:avLst/>
          </a:prstGeom>
          <a:ln>
            <a:solidFill>
              <a:srgbClr val="FFC000"/>
            </a:solidFill>
          </a:ln>
        </p:spPr>
      </p:pic>
      <p:pic>
        <p:nvPicPr>
          <p:cNvPr id="776" name="image155.jpg"/>
          <p:cNvPicPr>
            <a:picLocks noChangeAspect="1"/>
          </p:cNvPicPr>
          <p:nvPr/>
        </p:nvPicPr>
        <p:blipFill>
          <a:blip r:embed="rId9"/>
          <a:srcRect/>
          <a:stretch>
            <a:fillRect/>
          </a:stretch>
        </p:blipFill>
        <p:spPr>
          <a:xfrm>
            <a:off x="5270908" y="2908680"/>
            <a:ext cx="1536001" cy="1152001"/>
          </a:xfrm>
          <a:prstGeom prst="rect">
            <a:avLst/>
          </a:prstGeom>
          <a:ln>
            <a:solidFill>
              <a:srgbClr val="FFC000"/>
            </a:solidFill>
          </a:ln>
        </p:spPr>
      </p:pic>
      <p:pic>
        <p:nvPicPr>
          <p:cNvPr id="777" name="image156.png"/>
          <p:cNvPicPr>
            <a:picLocks noChangeAspect="1"/>
          </p:cNvPicPr>
          <p:nvPr/>
        </p:nvPicPr>
        <p:blipFill>
          <a:blip r:embed="rId10"/>
          <a:srcRect/>
          <a:stretch>
            <a:fillRect/>
          </a:stretch>
        </p:blipFill>
        <p:spPr>
          <a:xfrm>
            <a:off x="5270908" y="5436222"/>
            <a:ext cx="1536001" cy="1152001"/>
          </a:xfrm>
          <a:prstGeom prst="rect">
            <a:avLst/>
          </a:prstGeom>
          <a:ln>
            <a:solidFill>
              <a:srgbClr val="FFC000"/>
            </a:solidFill>
          </a:ln>
        </p:spPr>
      </p:pic>
      <p:pic>
        <p:nvPicPr>
          <p:cNvPr id="778" name="image157.png"/>
          <p:cNvPicPr>
            <a:picLocks noChangeAspect="1"/>
          </p:cNvPicPr>
          <p:nvPr/>
        </p:nvPicPr>
        <p:blipFill>
          <a:blip r:embed="rId11"/>
          <a:srcRect/>
          <a:stretch>
            <a:fillRect/>
          </a:stretch>
        </p:blipFill>
        <p:spPr>
          <a:xfrm>
            <a:off x="5270908" y="4159572"/>
            <a:ext cx="1536001" cy="1152001"/>
          </a:xfrm>
          <a:prstGeom prst="rect">
            <a:avLst/>
          </a:prstGeom>
          <a:ln>
            <a:solidFill>
              <a:srgbClr val="FFC000"/>
            </a:solidFill>
          </a:ln>
        </p:spPr>
      </p:pic>
      <p:pic>
        <p:nvPicPr>
          <p:cNvPr id="779" name="image158.png"/>
          <p:cNvPicPr>
            <a:picLocks noChangeAspect="1"/>
          </p:cNvPicPr>
          <p:nvPr/>
        </p:nvPicPr>
        <p:blipFill>
          <a:blip r:embed="rId12"/>
          <a:srcRect/>
          <a:stretch>
            <a:fillRect/>
          </a:stretch>
        </p:blipFill>
        <p:spPr>
          <a:xfrm>
            <a:off x="5270908" y="1652726"/>
            <a:ext cx="1536001" cy="1152001"/>
          </a:xfrm>
          <a:prstGeom prst="rect">
            <a:avLst/>
          </a:prstGeom>
          <a:ln>
            <a:solidFill>
              <a:srgbClr val="FFC000"/>
            </a:solidFill>
          </a:ln>
        </p:spPr>
      </p:pic>
      <p:pic>
        <p:nvPicPr>
          <p:cNvPr id="780" name="image159.png"/>
          <p:cNvPicPr>
            <a:picLocks noChangeAspect="1"/>
          </p:cNvPicPr>
          <p:nvPr/>
        </p:nvPicPr>
        <p:blipFill>
          <a:blip r:embed="rId13"/>
          <a:srcRect/>
          <a:stretch>
            <a:fillRect/>
          </a:stretch>
        </p:blipFill>
        <p:spPr>
          <a:xfrm>
            <a:off x="7336707" y="1652726"/>
            <a:ext cx="1536002" cy="1152001"/>
          </a:xfrm>
          <a:prstGeom prst="rect">
            <a:avLst/>
          </a:prstGeom>
          <a:ln>
            <a:solidFill>
              <a:srgbClr val="FFC000"/>
            </a:solidFill>
          </a:ln>
        </p:spPr>
      </p:pic>
      <p:pic>
        <p:nvPicPr>
          <p:cNvPr id="781" name="image160.png"/>
          <p:cNvPicPr>
            <a:picLocks noChangeAspect="1"/>
          </p:cNvPicPr>
          <p:nvPr/>
        </p:nvPicPr>
        <p:blipFill>
          <a:blip r:embed="rId14"/>
          <a:srcRect/>
          <a:stretch>
            <a:fillRect/>
          </a:stretch>
        </p:blipFill>
        <p:spPr>
          <a:xfrm>
            <a:off x="7336707" y="2908680"/>
            <a:ext cx="1536002" cy="1152001"/>
          </a:xfrm>
          <a:prstGeom prst="rect">
            <a:avLst/>
          </a:prstGeom>
          <a:ln>
            <a:solidFill>
              <a:srgbClr val="FFC000"/>
            </a:solidFill>
          </a:ln>
        </p:spPr>
      </p:pic>
      <p:pic>
        <p:nvPicPr>
          <p:cNvPr id="782" name="image161.png"/>
          <p:cNvPicPr>
            <a:picLocks noChangeAspect="1"/>
          </p:cNvPicPr>
          <p:nvPr/>
        </p:nvPicPr>
        <p:blipFill>
          <a:blip r:embed="rId15"/>
          <a:srcRect/>
          <a:stretch>
            <a:fillRect/>
          </a:stretch>
        </p:blipFill>
        <p:spPr>
          <a:xfrm>
            <a:off x="7336707" y="5436222"/>
            <a:ext cx="1536002" cy="1152001"/>
          </a:xfrm>
          <a:prstGeom prst="rect">
            <a:avLst/>
          </a:prstGeom>
          <a:ln>
            <a:solidFill>
              <a:srgbClr val="FFC000"/>
            </a:solidFill>
          </a:ln>
        </p:spPr>
      </p:pic>
      <p:pic>
        <p:nvPicPr>
          <p:cNvPr id="783" name="image162.png"/>
          <p:cNvPicPr>
            <a:picLocks noChangeAspect="1"/>
          </p:cNvPicPr>
          <p:nvPr/>
        </p:nvPicPr>
        <p:blipFill>
          <a:blip r:embed="rId16"/>
          <a:srcRect/>
          <a:stretch>
            <a:fillRect/>
          </a:stretch>
        </p:blipFill>
        <p:spPr>
          <a:xfrm>
            <a:off x="7336707" y="4159572"/>
            <a:ext cx="1536002" cy="1152001"/>
          </a:xfrm>
          <a:prstGeom prst="rect">
            <a:avLst/>
          </a:prstGeom>
          <a:ln>
            <a:solidFill>
              <a:srgbClr val="FFC000"/>
            </a:solidFill>
          </a:ln>
        </p:spPr>
      </p:pic>
      <p:sp>
        <p:nvSpPr>
          <p:cNvPr id="784" name="Shape 784"/>
          <p:cNvSpPr>
            <a:spLocks noGrp="1"/>
          </p:cNvSpPr>
          <p:nvPr>
            <p:ph type="title"/>
          </p:nvPr>
        </p:nvSpPr>
        <p:spPr>
          <a:prstGeom prst="rect">
            <a:avLst/>
          </a:prstGeom>
        </p:spPr>
        <p:txBody>
          <a:bodyPr>
            <a:normAutofit fontScale="90000"/>
          </a:bodyPr>
          <a:lstStyle>
            <a:lvl1pPr defTabSz="767715">
              <a:defRPr sz="3530"/>
            </a:lvl1pPr>
          </a:lstStyle>
          <a:p>
            <a:r>
              <a:t>Automatic mask transfer comparison</a:t>
            </a:r>
          </a:p>
        </p:txBody>
      </p:sp>
      <p:sp>
        <p:nvSpPr>
          <p:cNvPr id="785" name="Shape 785"/>
          <p:cNvSpPr/>
          <p:nvPr/>
        </p:nvSpPr>
        <p:spPr>
          <a:xfrm>
            <a:off x="92188" y="2025188"/>
            <a:ext cx="992607" cy="269241"/>
          </a:xfrm>
          <a:prstGeom prst="rect">
            <a:avLst/>
          </a:prstGeom>
          <a:ln w="12700">
            <a:miter lim="400000"/>
          </a:ln>
        </p:spPr>
        <p:txBody>
          <a:bodyPr lIns="45719" rIns="45719">
            <a:spAutoFit/>
          </a:bodyPr>
          <a:lstStyle>
            <a:lvl1pP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Rotobrush</a:t>
            </a:r>
          </a:p>
        </p:txBody>
      </p:sp>
      <p:sp>
        <p:nvSpPr>
          <p:cNvPr id="786" name="Shape 786"/>
          <p:cNvSpPr/>
          <p:nvPr/>
        </p:nvSpPr>
        <p:spPr>
          <a:xfrm>
            <a:off x="141185" y="3281141"/>
            <a:ext cx="894612" cy="447041"/>
          </a:xfrm>
          <a:prstGeom prst="rect">
            <a:avLst/>
          </a:prstGeom>
          <a:ln w="12700">
            <a:miter lim="400000"/>
          </a:ln>
        </p:spPr>
        <p:txBody>
          <a:bodyPr lIns="45719" rIns="45719">
            <a:spAutoFit/>
          </a:bodyPr>
          <a:lstStyle>
            <a:lvl1pP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Zhong et al. 2012</a:t>
            </a:r>
          </a:p>
        </p:txBody>
      </p:sp>
      <p:sp>
        <p:nvSpPr>
          <p:cNvPr id="787" name="Shape 787"/>
          <p:cNvSpPr/>
          <p:nvPr/>
        </p:nvSpPr>
        <p:spPr>
          <a:xfrm>
            <a:off x="141185" y="4532033"/>
            <a:ext cx="894612" cy="269241"/>
          </a:xfrm>
          <a:prstGeom prst="rect">
            <a:avLst/>
          </a:prstGeom>
          <a:ln w="12700">
            <a:miter lim="400000"/>
          </a:ln>
        </p:spPr>
        <p:txBody>
          <a:bodyPr lIns="45719" rIns="45719">
            <a:spAutoFit/>
          </a:bodyPr>
          <a:lstStyle>
            <a:lvl1pPr algn="ct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SeamSEG</a:t>
            </a:r>
          </a:p>
        </p:txBody>
      </p:sp>
      <p:sp>
        <p:nvSpPr>
          <p:cNvPr id="788" name="Shape 788"/>
          <p:cNvSpPr/>
          <p:nvPr/>
        </p:nvSpPr>
        <p:spPr>
          <a:xfrm>
            <a:off x="141185" y="5808684"/>
            <a:ext cx="894612" cy="269241"/>
          </a:xfrm>
          <a:prstGeom prst="rect">
            <a:avLst/>
          </a:prstGeom>
          <a:ln w="12700">
            <a:miter lim="400000"/>
          </a:ln>
        </p:spPr>
        <p:txBody>
          <a:bodyPr lIns="45719" rIns="45719">
            <a:spAutoFit/>
          </a:bodyPr>
          <a:lstStyle>
            <a:lvl1pPr algn="ctr">
              <a:spcBef>
                <a:spcPts val="200"/>
              </a:spcBef>
              <a:defRPr sz="1200" b="1">
                <a:solidFill>
                  <a:schemeClr val="accent3">
                    <a:lumOff val="44000"/>
                  </a:schemeClr>
                </a:solidFill>
                <a:latin typeface="Kozuka Gothic Pr6N L"/>
                <a:ea typeface="Kozuka Gothic Pr6N L"/>
                <a:cs typeface="Kozuka Gothic Pr6N L"/>
                <a:sym typeface="Kozuka Gothic Pr6N L"/>
              </a:defRPr>
            </a:lvl1pPr>
          </a:lstStyle>
          <a:p>
            <a:r>
              <a:t>Ours</a:t>
            </a: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prstGeom prst="rect">
            <a:avLst/>
          </a:prstGeom>
        </p:spPr>
        <p:txBody>
          <a:bodyPr>
            <a:normAutofit fontScale="90000"/>
          </a:bodyPr>
          <a:lstStyle>
            <a:lvl1pPr defTabSz="767715">
              <a:defRPr sz="3530"/>
            </a:lvl1pPr>
          </a:lstStyle>
          <a:p>
            <a:r>
              <a:rPr dirty="0" smtClean="0"/>
              <a:t>Challenges</a:t>
            </a:r>
            <a:r>
              <a:rPr lang="zh-CN" dirty="0" smtClean="0">
                <a:ea typeface="宋体" charset="0"/>
              </a:rPr>
              <a:t>（挑战）</a:t>
            </a:r>
            <a:endParaRPr lang="zh-CN" dirty="0" smtClean="0">
              <a:ea typeface="宋体" charset="0"/>
            </a:endParaRPr>
          </a:p>
        </p:txBody>
      </p:sp>
      <p:sp>
        <p:nvSpPr>
          <p:cNvPr id="167" name="Shape 167"/>
          <p:cNvSpPr>
            <a:spLocks noGrp="1"/>
          </p:cNvSpPr>
          <p:nvPr>
            <p:ph type="body" sz="quarter" idx="1"/>
          </p:nvPr>
        </p:nvSpPr>
        <p:spPr>
          <a:xfrm>
            <a:off x="457199" y="1341562"/>
            <a:ext cx="4906890" cy="1727399"/>
          </a:xfrm>
          <a:prstGeom prst="rect">
            <a:avLst/>
          </a:prstGeom>
        </p:spPr>
        <p:txBody>
          <a:bodyPr/>
          <a:lstStyle/>
          <a:p>
            <a:pPr marL="342900" indent="-342900">
              <a:spcBef>
                <a:spcPts val="600"/>
              </a:spcBef>
              <a:buClr>
                <a:srgbClr val="FFC000"/>
              </a:buClr>
              <a:buSzPct val="75000"/>
              <a:buFont typeface="Arial"/>
              <a:buChar char="•"/>
              <a:defRPr sz="2800">
                <a:solidFill>
                  <a:srgbClr val="FF0000"/>
                </a:solidFill>
              </a:defRPr>
            </a:pPr>
            <a:r>
              <a:t>Fast moving objects</a:t>
            </a:r>
          </a:p>
          <a:p>
            <a:pPr marL="342900" indent="-342900">
              <a:spcBef>
                <a:spcPts val="600"/>
              </a:spcBef>
              <a:buClr>
                <a:srgbClr val="FFC000"/>
              </a:buClr>
              <a:buSzPct val="75000"/>
              <a:buFont typeface="Arial"/>
              <a:buChar char="•"/>
              <a:defRPr sz="2800"/>
            </a:pPr>
            <a:r>
              <a:t>Topology changes</a:t>
            </a:r>
          </a:p>
        </p:txBody>
      </p:sp>
      <p:pic>
        <p:nvPicPr>
          <p:cNvPr id="8" name="supertramp.wm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5508104" y="2492896"/>
            <a:ext cx="3379199" cy="1900800"/>
          </a:xfrm>
          <a:prstGeom prst="rect">
            <a:avLst/>
          </a:prstGeom>
        </p:spPr>
      </p:pic>
      <p:pic>
        <p:nvPicPr>
          <p:cNvPr id="9" name="kongfu.wmv">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rcRect/>
          <a:stretch>
            <a:fillRect/>
          </a:stretch>
        </p:blipFill>
        <p:spPr>
          <a:xfrm>
            <a:off x="2359819" y="2492896"/>
            <a:ext cx="2696170" cy="1900800"/>
          </a:xfrm>
          <a:prstGeom prst="rect">
            <a:avLst/>
          </a:prstGeom>
        </p:spPr>
      </p:pic>
      <p:pic>
        <p:nvPicPr>
          <p:cNvPr id="10" name="cheetah.wmv">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rcRect/>
          <a:stretch>
            <a:fillRect/>
          </a:stretch>
        </p:blipFill>
        <p:spPr>
          <a:xfrm>
            <a:off x="5508103" y="4532132"/>
            <a:ext cx="3379200" cy="1900800"/>
          </a:xfrm>
          <a:prstGeom prst="rect">
            <a:avLst/>
          </a:prstGeom>
        </p:spPr>
      </p:pic>
      <p:pic>
        <p:nvPicPr>
          <p:cNvPr id="11" name="dance_small.wmv">
            <a:hlinkClick r:id="" action="ppaction://media"/>
          </p:cNvPr>
          <p:cNvPicPr>
            <a:picLocks noChangeAspect="1"/>
          </p:cNvPicPr>
          <p:nvPr>
            <a:videoFile r:link="rId10"/>
            <p:extLst>
              <p:ext uri="{DAA4B4D4-6D71-4841-9C94-3DE7FCFB9230}">
                <p14:media xmlns:p14="http://schemas.microsoft.com/office/powerpoint/2010/main" r:embed="rId11"/>
              </p:ext>
            </p:extLst>
          </p:nvPr>
        </p:nvPicPr>
        <p:blipFill>
          <a:blip r:embed="rId12"/>
          <a:srcRect/>
          <a:stretch>
            <a:fillRect/>
          </a:stretch>
        </p:blipFill>
        <p:spPr>
          <a:xfrm>
            <a:off x="2078647" y="4532132"/>
            <a:ext cx="3258514" cy="1900800"/>
          </a:xfrm>
          <a:prstGeom prst="rect">
            <a:avLst/>
          </a:prstGeom>
        </p:spPr>
      </p:pic>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60" fill="hold"/>
                                        <p:tgtEl>
                                          <p:spTgt spid="8"/>
                                        </p:tgtEl>
                                      </p:cBhvr>
                                    </p:cmd>
                                  </p:childTnLst>
                                </p:cTn>
                              </p:par>
                              <p:par>
                                <p:cTn id="7" presetID="1" presetClass="mediacall" presetSubtype="0" fill="hold" nodeType="withEffect">
                                  <p:stCondLst>
                                    <p:cond delay="0"/>
                                  </p:stCondLst>
                                  <p:childTnLst>
                                    <p:cmd type="call" cmd="playFrom(0.0)">
                                      <p:cBhvr>
                                        <p:cTn id="8" dur="2900" fill="hold"/>
                                        <p:tgtEl>
                                          <p:spTgt spid="9"/>
                                        </p:tgtEl>
                                      </p:cBhvr>
                                    </p:cmd>
                                  </p:childTnLst>
                                </p:cTn>
                              </p:par>
                              <p:par>
                                <p:cTn id="9" presetID="1" presetClass="mediacall" presetSubtype="0" fill="hold" nodeType="withEffect">
                                  <p:stCondLst>
                                    <p:cond delay="0"/>
                                  </p:stCondLst>
                                  <p:childTnLst>
                                    <p:cmd type="call" cmd="playFrom(0.0)">
                                      <p:cBhvr>
                                        <p:cTn id="10" dur="4200" fill="hold"/>
                                        <p:tgtEl>
                                          <p:spTgt spid="10"/>
                                        </p:tgtEl>
                                      </p:cBhvr>
                                    </p:cmd>
                                  </p:childTnLst>
                                </p:cTn>
                              </p:par>
                              <p:par>
                                <p:cTn id="11" presetID="1" presetClass="mediacall" presetSubtype="0" fill="hold" nodeType="withEffect">
                                  <p:stCondLst>
                                    <p:cond delay="0"/>
                                  </p:stCondLst>
                                  <p:childTnLst>
                                    <p:cmd type="call" cmd="playFrom(0.0)">
                                      <p:cBhvr>
                                        <p:cTn id="12" dur="84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8"/>
                </p:tgtEl>
              </p:cMediaNode>
            </p:video>
            <p:video>
              <p:cMediaNode vol="80000">
                <p:cTn id="14" repeatCount="indefinite" fill="hold" display="0">
                  <p:stCondLst>
                    <p:cond delay="indefinite"/>
                  </p:stCondLst>
                </p:cTn>
                <p:tgtEl>
                  <p:spTgt spid="9"/>
                </p:tgtEl>
              </p:cMediaNode>
            </p:video>
            <p:video>
              <p:cMediaNode vol="80000">
                <p:cTn id="15" repeatCount="indefinite" fill="hold" display="0">
                  <p:stCondLst>
                    <p:cond delay="indefinite"/>
                  </p:stCondLst>
                </p:cTn>
                <p:tgtEl>
                  <p:spTgt spid="10"/>
                </p:tgtEl>
              </p:cMediaNode>
            </p:video>
            <p:video>
              <p:cMediaNode vol="80000">
                <p:cTn id="16" repeatCount="indefinite" fill="hold" display="0">
                  <p:stCondLst>
                    <p:cond delay="indefinite"/>
                  </p:stCondLst>
                </p:cTn>
                <p:tgtEl>
                  <p:spTgt spid="11"/>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0" name="Shape 790"/>
          <p:cNvSpPr>
            <a:spLocks noGrp="1"/>
          </p:cNvSpPr>
          <p:nvPr>
            <p:ph type="title"/>
          </p:nvPr>
        </p:nvSpPr>
        <p:spPr>
          <a:xfrm>
            <a:off x="467360" y="371475"/>
            <a:ext cx="8065770" cy="912495"/>
          </a:xfrm>
          <a:prstGeom prst="rect">
            <a:avLst/>
          </a:prstGeom>
        </p:spPr>
        <p:txBody>
          <a:bodyPr>
            <a:normAutofit fontScale="90000"/>
          </a:bodyPr>
          <a:lstStyle>
            <a:lvl1pPr defTabSz="694690">
              <a:defRPr sz="3190"/>
            </a:lvl1pPr>
          </a:lstStyle>
          <a:p>
            <a:r>
              <a:t>Real-time Interactive Session with JumpCut</a:t>
            </a:r>
            <a:r>
              <a:rPr lang="zh-CN">
                <a:ea typeface="宋体" charset="0"/>
              </a:rPr>
              <a:t>（实时交互式会话与跳转）</a:t>
            </a:r>
            <a:endParaRPr lang="zh-CN">
              <a:ea typeface="宋体" charset="0"/>
            </a:endParaRPr>
          </a:p>
        </p:txBody>
      </p:sp>
      <p:pic>
        <p:nvPicPr>
          <p:cNvPr id="6" name="workflow_vis.wm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0" y="1124744"/>
            <a:ext cx="9144000" cy="5486400"/>
          </a:xfrm>
          <a:prstGeom prst="rect">
            <a:avLst/>
          </a:prstGeom>
        </p:spPr>
      </p:pic>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normAutofit fontScale="90000"/>
          </a:bodyPr>
          <a:lstStyle>
            <a:lvl1pPr defTabSz="767715">
              <a:defRPr sz="3530"/>
            </a:lvl1pPr>
          </a:lstStyle>
          <a:p>
            <a:r>
              <a:rPr dirty="0"/>
              <a:t>Observation</a:t>
            </a:r>
          </a:p>
        </p:txBody>
      </p:sp>
      <p:sp>
        <p:nvSpPr>
          <p:cNvPr id="245" name="Shape 245"/>
          <p:cNvSpPr/>
          <p:nvPr/>
        </p:nvSpPr>
        <p:spPr>
          <a:xfrm>
            <a:off x="388370" y="5721572"/>
            <a:ext cx="8367260" cy="459741"/>
          </a:xfrm>
          <a:prstGeom prst="rect">
            <a:avLst/>
          </a:prstGeom>
          <a:ln w="12700">
            <a:miter lim="400000"/>
          </a:ln>
        </p:spPr>
        <p:txBody>
          <a:bodyPr lIns="45719" rIns="45719">
            <a:spAutoFit/>
          </a:bodyPr>
          <a:lstStyle>
            <a:lvl1pPr algn="ctr">
              <a:defRPr sz="2400">
                <a:solidFill>
                  <a:srgbClr val="FF0000"/>
                </a:solidFill>
                <a:latin typeface="Kozuka Gothic Pr6N L"/>
                <a:ea typeface="Kozuka Gothic Pr6N L"/>
                <a:cs typeface="Kozuka Gothic Pr6N L"/>
                <a:sym typeface="Kozuka Gothic Pr6N L"/>
              </a:defRPr>
            </a:lvl1pPr>
          </a:lstStyle>
          <a:p>
            <a:r>
              <a:rPr dirty="0">
                <a:solidFill>
                  <a:srgbClr val="FF5D5D"/>
                </a:solidFill>
              </a:rPr>
              <a:t>Successive propagation accumulates error!</a:t>
            </a:r>
          </a:p>
        </p:txBody>
      </p:sp>
      <p:pic>
        <p:nvPicPr>
          <p:cNvPr id="246" name="image44.jpg"/>
          <p:cNvPicPr>
            <a:picLocks noChangeAspect="1"/>
          </p:cNvPicPr>
          <p:nvPr/>
        </p:nvPicPr>
        <p:blipFill>
          <a:blip r:embed="rId1"/>
          <a:srcRect/>
          <a:stretch>
            <a:fillRect/>
          </a:stretch>
        </p:blipFill>
        <p:spPr>
          <a:xfrm>
            <a:off x="111119" y="3284983"/>
            <a:ext cx="2053786" cy="1643029"/>
          </a:xfrm>
          <a:prstGeom prst="rect">
            <a:avLst/>
          </a:prstGeom>
          <a:ln w="12700">
            <a:miter lim="400000"/>
            <a:headEnd/>
            <a:tailEnd/>
          </a:ln>
        </p:spPr>
      </p:pic>
      <p:pic>
        <p:nvPicPr>
          <p:cNvPr id="247" name="image45.png"/>
          <p:cNvPicPr>
            <a:picLocks noChangeAspect="1"/>
          </p:cNvPicPr>
          <p:nvPr/>
        </p:nvPicPr>
        <p:blipFill>
          <a:blip r:embed="rId2"/>
          <a:srcRect/>
          <a:stretch>
            <a:fillRect/>
          </a:stretch>
        </p:blipFill>
        <p:spPr>
          <a:xfrm>
            <a:off x="6969327" y="3284983"/>
            <a:ext cx="2053786" cy="1643029"/>
          </a:xfrm>
          <a:prstGeom prst="rect">
            <a:avLst/>
          </a:prstGeom>
          <a:ln w="12700">
            <a:miter lim="400000"/>
            <a:headEnd/>
            <a:tailEnd/>
          </a:ln>
        </p:spPr>
      </p:pic>
      <p:sp>
        <p:nvSpPr>
          <p:cNvPr id="248" name="Shape 248"/>
          <p:cNvSpPr/>
          <p:nvPr/>
        </p:nvSpPr>
        <p:spPr>
          <a:xfrm>
            <a:off x="743269" y="4869160"/>
            <a:ext cx="789485"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F80</a:t>
            </a:r>
          </a:p>
        </p:txBody>
      </p:sp>
      <p:sp>
        <p:nvSpPr>
          <p:cNvPr id="249" name="Shape 249"/>
          <p:cNvSpPr/>
          <p:nvPr/>
        </p:nvSpPr>
        <p:spPr>
          <a:xfrm>
            <a:off x="7601477" y="4869160"/>
            <a:ext cx="789484"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F88</a:t>
            </a:r>
          </a:p>
        </p:txBody>
      </p:sp>
      <p:sp>
        <p:nvSpPr>
          <p:cNvPr id="250" name="Shape 250"/>
          <p:cNvSpPr/>
          <p:nvPr/>
        </p:nvSpPr>
        <p:spPr>
          <a:xfrm>
            <a:off x="5315446" y="4869160"/>
            <a:ext cx="789484"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F85</a:t>
            </a:r>
          </a:p>
        </p:txBody>
      </p:sp>
      <p:sp>
        <p:nvSpPr>
          <p:cNvPr id="251" name="Shape 251"/>
          <p:cNvSpPr/>
          <p:nvPr/>
        </p:nvSpPr>
        <p:spPr>
          <a:xfrm>
            <a:off x="3029428" y="4869160"/>
            <a:ext cx="789484"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F83</a:t>
            </a:r>
          </a:p>
        </p:txBody>
      </p:sp>
      <p:pic>
        <p:nvPicPr>
          <p:cNvPr id="252" name="image46.png"/>
          <p:cNvPicPr>
            <a:picLocks noChangeAspect="1"/>
          </p:cNvPicPr>
          <p:nvPr/>
        </p:nvPicPr>
        <p:blipFill>
          <a:blip r:embed="rId3"/>
          <a:srcRect/>
          <a:stretch>
            <a:fillRect/>
          </a:stretch>
        </p:blipFill>
        <p:spPr>
          <a:xfrm>
            <a:off x="6971171" y="1556791"/>
            <a:ext cx="2052001" cy="1641601"/>
          </a:xfrm>
          <a:prstGeom prst="rect">
            <a:avLst/>
          </a:prstGeom>
          <a:ln w="12700">
            <a:miter lim="400000"/>
            <a:headEnd/>
            <a:tailEnd/>
          </a:ln>
        </p:spPr>
      </p:pic>
      <p:grpSp>
        <p:nvGrpSpPr>
          <p:cNvPr id="256" name="Group 256"/>
          <p:cNvGrpSpPr/>
          <p:nvPr/>
        </p:nvGrpSpPr>
        <p:grpSpPr>
          <a:xfrm>
            <a:off x="1273676" y="5051105"/>
            <a:ext cx="1854491" cy="557185"/>
            <a:chOff x="0" y="0"/>
            <a:chExt cx="1854490" cy="557184"/>
          </a:xfrm>
        </p:grpSpPr>
        <p:sp>
          <p:nvSpPr>
            <p:cNvPr id="253" name="Shape 253"/>
            <p:cNvSpPr/>
            <p:nvPr/>
          </p:nvSpPr>
          <p:spPr>
            <a:xfrm rot="6498215" flipH="1">
              <a:off x="111545"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54" name="Shape 254"/>
            <p:cNvSpPr/>
            <p:nvPr/>
          </p:nvSpPr>
          <p:spPr>
            <a:xfrm rot="6498215" flipH="1">
              <a:off x="721776"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55" name="Shape 255"/>
            <p:cNvSpPr/>
            <p:nvPr/>
          </p:nvSpPr>
          <p:spPr>
            <a:xfrm rot="6498215" flipH="1">
              <a:off x="1332008"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grpSp>
      <p:grpSp>
        <p:nvGrpSpPr>
          <p:cNvPr id="259" name="Group 259"/>
          <p:cNvGrpSpPr/>
          <p:nvPr/>
        </p:nvGrpSpPr>
        <p:grpSpPr>
          <a:xfrm>
            <a:off x="3885494" y="5051105"/>
            <a:ext cx="1268056" cy="557185"/>
            <a:chOff x="0" y="0"/>
            <a:chExt cx="1268054" cy="557184"/>
          </a:xfrm>
        </p:grpSpPr>
        <p:sp>
          <p:nvSpPr>
            <p:cNvPr id="257" name="Shape 257"/>
            <p:cNvSpPr/>
            <p:nvPr/>
          </p:nvSpPr>
          <p:spPr>
            <a:xfrm rot="6498215" flipH="1">
              <a:off x="111545"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58" name="Shape 258"/>
            <p:cNvSpPr/>
            <p:nvPr/>
          </p:nvSpPr>
          <p:spPr>
            <a:xfrm rot="6498215" flipH="1">
              <a:off x="745572"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grpSp>
      <p:grpSp>
        <p:nvGrpSpPr>
          <p:cNvPr id="263" name="Group 263"/>
          <p:cNvGrpSpPr/>
          <p:nvPr/>
        </p:nvGrpSpPr>
        <p:grpSpPr>
          <a:xfrm>
            <a:off x="5871817" y="5051105"/>
            <a:ext cx="1854491" cy="557185"/>
            <a:chOff x="0" y="0"/>
            <a:chExt cx="1854490" cy="557184"/>
          </a:xfrm>
        </p:grpSpPr>
        <p:sp>
          <p:nvSpPr>
            <p:cNvPr id="260" name="Shape 260"/>
            <p:cNvSpPr/>
            <p:nvPr/>
          </p:nvSpPr>
          <p:spPr>
            <a:xfrm rot="6498215" flipH="1">
              <a:off x="111545"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61" name="Shape 261"/>
            <p:cNvSpPr/>
            <p:nvPr/>
          </p:nvSpPr>
          <p:spPr>
            <a:xfrm rot="6498215" flipH="1">
              <a:off x="721776"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sp>
          <p:nvSpPr>
            <p:cNvPr id="262" name="Shape 262"/>
            <p:cNvSpPr/>
            <p:nvPr/>
          </p:nvSpPr>
          <p:spPr>
            <a:xfrm rot="6498215" flipH="1">
              <a:off x="1332008" y="12651"/>
              <a:ext cx="410937" cy="531883"/>
            </a:xfrm>
            <a:custGeom>
              <a:avLst/>
              <a:gdLst/>
              <a:ahLst/>
              <a:cxnLst>
                <a:cxn ang="0">
                  <a:pos x="wd2" y="hd2"/>
                </a:cxn>
                <a:cxn ang="5400000">
                  <a:pos x="wd2" y="hd2"/>
                </a:cxn>
                <a:cxn ang="10800000">
                  <a:pos x="wd2" y="hd2"/>
                </a:cxn>
                <a:cxn ang="16200000">
                  <a:pos x="wd2" y="hd2"/>
                </a:cxn>
              </a:cxnLst>
              <a:rect l="0" t="0" r="r" b="b"/>
              <a:pathLst>
                <a:path w="13552" h="21600" extrusionOk="0">
                  <a:moveTo>
                    <a:pt x="5624" y="21600"/>
                  </a:moveTo>
                  <a:cubicBezTo>
                    <a:pt x="-8048" y="4164"/>
                    <a:pt x="6638" y="1822"/>
                    <a:pt x="13552" y="0"/>
                  </a:cubicBezTo>
                </a:path>
              </a:pathLst>
            </a:custGeom>
            <a:noFill/>
            <a:ln w="28575" cap="flat">
              <a:solidFill>
                <a:srgbClr val="005CAF"/>
              </a:solidFill>
              <a:prstDash val="solid"/>
              <a:miter lim="800000"/>
              <a:tailEnd type="triangle" w="med" len="med"/>
            </a:ln>
            <a:effectLst/>
          </p:spPr>
          <p:txBody>
            <a:bodyPr wrap="square" lIns="45719" tIns="45719" rIns="45719" bIns="45719" numCol="1" anchor="t">
              <a:noAutofit/>
            </a:bodyPr>
            <a:lstStyle/>
            <a:p>
              <a:pPr>
                <a:defRPr>
                  <a:solidFill>
                    <a:srgbClr val="FF0000"/>
                  </a:solidFill>
                  <a:latin typeface="Times New Roman"/>
                  <a:ea typeface="Times New Roman"/>
                  <a:cs typeface="Times New Roman"/>
                  <a:sym typeface="Times New Roman"/>
                </a:defRPr>
              </a:pPr>
            </a:p>
          </p:txBody>
        </p:sp>
      </p:grpSp>
      <p:sp>
        <p:nvSpPr>
          <p:cNvPr id="264" name="Shape 264"/>
          <p:cNvSpPr/>
          <p:nvPr/>
        </p:nvSpPr>
        <p:spPr>
          <a:xfrm rot="2710809">
            <a:off x="2431767" y="470073"/>
            <a:ext cx="3182163" cy="4628894"/>
          </a:xfrm>
          <a:custGeom>
            <a:avLst/>
            <a:gdLst/>
            <a:ahLst/>
            <a:cxnLst>
              <a:cxn ang="0">
                <a:pos x="wd2" y="hd2"/>
              </a:cxn>
              <a:cxn ang="5400000">
                <a:pos x="wd2" y="hd2"/>
              </a:cxn>
              <a:cxn ang="10800000">
                <a:pos x="wd2" y="hd2"/>
              </a:cxn>
              <a:cxn ang="16200000">
                <a:pos x="wd2" y="hd2"/>
              </a:cxn>
            </a:cxnLst>
            <a:rect l="0" t="0" r="r" b="b"/>
            <a:pathLst>
              <a:path w="21162" h="21600" extrusionOk="0">
                <a:moveTo>
                  <a:pt x="18" y="21600"/>
                </a:moveTo>
                <a:cubicBezTo>
                  <a:pt x="-438" y="16722"/>
                  <a:pt x="8031" y="5302"/>
                  <a:pt x="21162" y="0"/>
                </a:cubicBezTo>
              </a:path>
            </a:pathLst>
          </a:custGeom>
          <a:ln w="28575">
            <a:solidFill>
              <a:srgbClr val="005CAF"/>
            </a:solidFill>
            <a:miter/>
            <a:tailEnd type="triangle"/>
          </a:ln>
        </p:spPr>
        <p:txBody>
          <a:bodyPr lIns="45719" rIns="45719"/>
          <a:lstStyle/>
          <a:p>
            <a:pPr>
              <a:defRPr>
                <a:solidFill>
                  <a:srgbClr val="FF0000"/>
                </a:solidFill>
                <a:latin typeface="Times New Roman"/>
                <a:ea typeface="Times New Roman"/>
                <a:cs typeface="Times New Roman"/>
                <a:sym typeface="Times New Roman"/>
              </a:defRPr>
            </a:pPr>
          </a:p>
        </p:txBody>
      </p:sp>
      <p:grpSp>
        <p:nvGrpSpPr>
          <p:cNvPr id="267" name="Group 267"/>
          <p:cNvGrpSpPr/>
          <p:nvPr/>
        </p:nvGrpSpPr>
        <p:grpSpPr>
          <a:xfrm>
            <a:off x="2397278" y="3284983"/>
            <a:ext cx="2053786" cy="1643029"/>
            <a:chOff x="0" y="0"/>
            <a:chExt cx="2053784" cy="1643028"/>
          </a:xfrm>
        </p:grpSpPr>
        <p:pic>
          <p:nvPicPr>
            <p:cNvPr id="265" name="image47.jpg"/>
            <p:cNvPicPr>
              <a:picLocks noChangeAspect="1"/>
            </p:cNvPicPr>
            <p:nvPr/>
          </p:nvPicPr>
          <p:blipFill>
            <a:blip r:embed="rId4"/>
            <a:srcRect/>
            <a:stretch>
              <a:fillRect/>
            </a:stretch>
          </p:blipFill>
          <p:spPr>
            <a:xfrm>
              <a:off x="0" y="0"/>
              <a:ext cx="2053785" cy="1643029"/>
            </a:xfrm>
            <a:prstGeom prst="rect">
              <a:avLst/>
            </a:prstGeom>
            <a:ln w="12700" cap="flat">
              <a:noFill/>
              <a:miter lim="400000"/>
              <a:headEnd/>
              <a:tailEnd/>
            </a:ln>
            <a:effectLst/>
          </p:spPr>
        </p:pic>
        <p:sp>
          <p:nvSpPr>
            <p:cNvPr id="266" name="Shape 266"/>
            <p:cNvSpPr/>
            <p:nvPr/>
          </p:nvSpPr>
          <p:spPr>
            <a:xfrm>
              <a:off x="732964" y="485006"/>
              <a:ext cx="262176" cy="307653"/>
            </a:xfrm>
            <a:prstGeom prst="ellipse">
              <a:avLst/>
            </a:prstGeom>
            <a:noFill/>
            <a:ln w="19050" cap="flat">
              <a:solidFill>
                <a:srgbClr val="FF0000"/>
              </a:solidFill>
              <a:prstDash val="solid"/>
              <a:round/>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grpSp>
      <p:grpSp>
        <p:nvGrpSpPr>
          <p:cNvPr id="270" name="Group 270"/>
          <p:cNvGrpSpPr/>
          <p:nvPr/>
        </p:nvGrpSpPr>
        <p:grpSpPr>
          <a:xfrm>
            <a:off x="4683297" y="3284983"/>
            <a:ext cx="2053785" cy="1643029"/>
            <a:chOff x="0" y="0"/>
            <a:chExt cx="2053784" cy="1643028"/>
          </a:xfrm>
        </p:grpSpPr>
        <p:pic>
          <p:nvPicPr>
            <p:cNvPr id="268" name="image48.jpg"/>
            <p:cNvPicPr>
              <a:picLocks noChangeAspect="1"/>
            </p:cNvPicPr>
            <p:nvPr/>
          </p:nvPicPr>
          <p:blipFill>
            <a:blip r:embed="rId5"/>
            <a:srcRect/>
            <a:stretch>
              <a:fillRect/>
            </a:stretch>
          </p:blipFill>
          <p:spPr>
            <a:xfrm>
              <a:off x="0" y="0"/>
              <a:ext cx="2053785" cy="1643029"/>
            </a:xfrm>
            <a:prstGeom prst="rect">
              <a:avLst/>
            </a:prstGeom>
            <a:ln w="12700" cap="flat">
              <a:noFill/>
              <a:miter lim="400000"/>
              <a:headEnd/>
              <a:tailEnd/>
            </a:ln>
            <a:effectLst/>
          </p:spPr>
        </p:pic>
        <p:sp>
          <p:nvSpPr>
            <p:cNvPr id="269" name="Shape 269"/>
            <p:cNvSpPr/>
            <p:nvPr/>
          </p:nvSpPr>
          <p:spPr>
            <a:xfrm rot="860760">
              <a:off x="667204" y="454793"/>
              <a:ext cx="306005" cy="373907"/>
            </a:xfrm>
            <a:prstGeom prst="ellipse">
              <a:avLst/>
            </a:prstGeom>
            <a:noFill/>
            <a:ln w="19050" cap="flat">
              <a:solidFill>
                <a:srgbClr val="FF0000"/>
              </a:solidFill>
              <a:prstDash val="solid"/>
              <a:round/>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grpSp>
      <p:sp>
        <p:nvSpPr>
          <p:cNvPr id="271" name="Shape 271"/>
          <p:cNvSpPr/>
          <p:nvPr/>
        </p:nvSpPr>
        <p:spPr>
          <a:xfrm>
            <a:off x="3484120" y="2109622"/>
            <a:ext cx="3229029" cy="459741"/>
          </a:xfrm>
          <a:prstGeom prst="rect">
            <a:avLst/>
          </a:prstGeom>
          <a:ln w="12700">
            <a:miter lim="400000"/>
          </a:ln>
        </p:spPr>
        <p:txBody>
          <a:bodyPr lIns="45719" rIns="45719">
            <a:spAutoFit/>
          </a:bodyPr>
          <a:lstStyle>
            <a:lvl1pPr algn="ctr">
              <a:defRPr sz="2400">
                <a:solidFill>
                  <a:srgbClr val="11D412"/>
                </a:solidFill>
                <a:latin typeface="Kozuka Gothic Pr6N L"/>
                <a:ea typeface="Kozuka Gothic Pr6N L"/>
                <a:cs typeface="Kozuka Gothic Pr6N L"/>
                <a:sym typeface="Kozuka Gothic Pr6N L"/>
              </a:defRPr>
            </a:lvl1pPr>
          </a:lstStyle>
          <a:p>
            <a:r>
              <a:rPr dirty="0"/>
              <a:t>distant propagation</a:t>
            </a:r>
          </a:p>
        </p:txBody>
      </p:sp>
      <p:sp>
        <p:nvSpPr>
          <p:cNvPr id="272" name="Shape 272"/>
          <p:cNvSpPr/>
          <p:nvPr/>
        </p:nvSpPr>
        <p:spPr>
          <a:xfrm rot="860760">
            <a:off x="7529181" y="3681693"/>
            <a:ext cx="486803" cy="508134"/>
          </a:xfrm>
          <a:prstGeom prst="ellipse">
            <a:avLst/>
          </a:prstGeom>
          <a:ln w="19050">
            <a:solidFill>
              <a:srgbClr val="FF0000"/>
            </a:solidFill>
          </a:ln>
        </p:spPr>
        <p:txBody>
          <a:bodyPr lIns="45719" rIns="45719"/>
          <a:lstStyle/>
          <a:p>
            <a:pPr>
              <a:defRPr>
                <a:latin typeface="Times New Roman"/>
                <a:ea typeface="Times New Roman"/>
                <a:cs typeface="Times New Roman"/>
                <a:sym typeface="Times New Roman"/>
              </a:defRPr>
            </a:pPr>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indefinite" fill="hold"/>
                                        <p:tgtEl>
                                          <p:spTgt spid="248"/>
                                        </p:tgtEl>
                                        <p:attrNameLst>
                                          <p:attrName>style.visibility</p:attrName>
                                        </p:attrNameLst>
                                      </p:cBhvr>
                                      <p:to>
                                        <p:strVal val="visible"/>
                                      </p:to>
                                    </p:set>
                                    <p:animEffect transition="in" filter="dissolve">
                                      <p:cBhvr>
                                        <p:cTn id="7" dur="1000"/>
                                        <p:tgtEl>
                                          <p:spTgt spid="248"/>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indefinite" fill="hold"/>
                                        <p:tgtEl>
                                          <p:spTgt spid="246"/>
                                        </p:tgtEl>
                                        <p:attrNameLst>
                                          <p:attrName>style.visibility</p:attrName>
                                        </p:attrNameLst>
                                      </p:cBhvr>
                                      <p:to>
                                        <p:strVal val="visible"/>
                                      </p:to>
                                    </p:set>
                                    <p:animEffect transition="in" filter="dissolve">
                                      <p:cBhvr>
                                        <p:cTn id="11" dur="1000"/>
                                        <p:tgtEl>
                                          <p:spTgt spid="246"/>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indefinite" fill="hold"/>
                                        <p:tgtEl>
                                          <p:spTgt spid="256"/>
                                        </p:tgtEl>
                                        <p:attrNameLst>
                                          <p:attrName>style.visibility</p:attrName>
                                        </p:attrNameLst>
                                      </p:cBhvr>
                                      <p:to>
                                        <p:strVal val="visible"/>
                                      </p:to>
                                    </p:set>
                                    <p:animEffect transition="in" filter="wipe(left)">
                                      <p:cBhvr>
                                        <p:cTn id="15" dur="1000"/>
                                        <p:tgtEl>
                                          <p:spTgt spid="256"/>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indefinite" fill="hold"/>
                                        <p:tgtEl>
                                          <p:spTgt spid="251"/>
                                        </p:tgtEl>
                                        <p:attrNameLst>
                                          <p:attrName>style.visibility</p:attrName>
                                        </p:attrNameLst>
                                      </p:cBhvr>
                                      <p:to>
                                        <p:strVal val="visible"/>
                                      </p:to>
                                    </p:set>
                                    <p:animEffect transition="in" filter="dissolve">
                                      <p:cBhvr>
                                        <p:cTn id="19" dur="1000"/>
                                        <p:tgtEl>
                                          <p:spTgt spid="251"/>
                                        </p:tgtEl>
                                      </p:cBhvr>
                                    </p:animEffect>
                                  </p:childTnLst>
                                </p:cTn>
                              </p:par>
                            </p:childTnLst>
                          </p:cTn>
                        </p:par>
                        <p:par>
                          <p:cTn id="20" fill="hold">
                            <p:stCondLst>
                              <p:cond delay="4000"/>
                            </p:stCondLst>
                            <p:childTnLst>
                              <p:par>
                                <p:cTn id="21" presetID="9" presetClass="entr" presetSubtype="0" fill="hold" grpId="0" nodeType="afterEffect">
                                  <p:stCondLst>
                                    <p:cond delay="0"/>
                                  </p:stCondLst>
                                  <p:childTnLst>
                                    <p:set>
                                      <p:cBhvr>
                                        <p:cTn id="22" dur="indefinite" fill="hold"/>
                                        <p:tgtEl>
                                          <p:spTgt spid="267"/>
                                        </p:tgtEl>
                                        <p:attrNameLst>
                                          <p:attrName>style.visibility</p:attrName>
                                        </p:attrNameLst>
                                      </p:cBhvr>
                                      <p:to>
                                        <p:strVal val="visible"/>
                                      </p:to>
                                    </p:set>
                                    <p:animEffect transition="in" filter="dissolve">
                                      <p:cBhvr>
                                        <p:cTn id="23" dur="1000"/>
                                        <p:tgtEl>
                                          <p:spTgt spid="267"/>
                                        </p:tgtEl>
                                      </p:cBhvr>
                                    </p:animEffect>
                                  </p:childTnLst>
                                </p:cTn>
                              </p:par>
                            </p:childTnLst>
                          </p:cTn>
                        </p:par>
                        <p:par>
                          <p:cTn id="24" fill="hold">
                            <p:stCondLst>
                              <p:cond delay="5000"/>
                            </p:stCondLst>
                            <p:childTnLst>
                              <p:par>
                                <p:cTn id="25" presetID="22" presetClass="entr" presetSubtype="8" fill="hold" grpId="0" nodeType="afterEffect">
                                  <p:stCondLst>
                                    <p:cond delay="0"/>
                                  </p:stCondLst>
                                  <p:childTnLst>
                                    <p:set>
                                      <p:cBhvr>
                                        <p:cTn id="26" dur="indefinite" fill="hold"/>
                                        <p:tgtEl>
                                          <p:spTgt spid="259"/>
                                        </p:tgtEl>
                                        <p:attrNameLst>
                                          <p:attrName>style.visibility</p:attrName>
                                        </p:attrNameLst>
                                      </p:cBhvr>
                                      <p:to>
                                        <p:strVal val="visible"/>
                                      </p:to>
                                    </p:set>
                                    <p:animEffect transition="in" filter="wipe(left)">
                                      <p:cBhvr>
                                        <p:cTn id="27" dur="1000"/>
                                        <p:tgtEl>
                                          <p:spTgt spid="259"/>
                                        </p:tgtEl>
                                      </p:cBhvr>
                                    </p:animEffect>
                                  </p:childTnLst>
                                </p:cTn>
                              </p:par>
                            </p:childTnLst>
                          </p:cTn>
                        </p:par>
                        <p:par>
                          <p:cTn id="28" fill="hold">
                            <p:stCondLst>
                              <p:cond delay="6000"/>
                            </p:stCondLst>
                            <p:childTnLst>
                              <p:par>
                                <p:cTn id="29" presetID="9" presetClass="entr" presetSubtype="0" fill="hold" grpId="0" nodeType="afterEffect">
                                  <p:stCondLst>
                                    <p:cond delay="0"/>
                                  </p:stCondLst>
                                  <p:childTnLst>
                                    <p:set>
                                      <p:cBhvr>
                                        <p:cTn id="30" dur="indefinite" fill="hold"/>
                                        <p:tgtEl>
                                          <p:spTgt spid="250"/>
                                        </p:tgtEl>
                                        <p:attrNameLst>
                                          <p:attrName>style.visibility</p:attrName>
                                        </p:attrNameLst>
                                      </p:cBhvr>
                                      <p:to>
                                        <p:strVal val="visible"/>
                                      </p:to>
                                    </p:set>
                                    <p:animEffect transition="in" filter="dissolve">
                                      <p:cBhvr>
                                        <p:cTn id="31" dur="1000"/>
                                        <p:tgtEl>
                                          <p:spTgt spid="250"/>
                                        </p:tgtEl>
                                      </p:cBhvr>
                                    </p:animEffect>
                                  </p:childTnLst>
                                </p:cTn>
                              </p:par>
                            </p:childTnLst>
                          </p:cTn>
                        </p:par>
                        <p:par>
                          <p:cTn id="32" fill="hold">
                            <p:stCondLst>
                              <p:cond delay="7000"/>
                            </p:stCondLst>
                            <p:childTnLst>
                              <p:par>
                                <p:cTn id="33" presetID="9" presetClass="entr" presetSubtype="0" fill="hold" grpId="0" nodeType="afterEffect">
                                  <p:stCondLst>
                                    <p:cond delay="0"/>
                                  </p:stCondLst>
                                  <p:childTnLst>
                                    <p:set>
                                      <p:cBhvr>
                                        <p:cTn id="34" dur="indefinite" fill="hold"/>
                                        <p:tgtEl>
                                          <p:spTgt spid="270"/>
                                        </p:tgtEl>
                                        <p:attrNameLst>
                                          <p:attrName>style.visibility</p:attrName>
                                        </p:attrNameLst>
                                      </p:cBhvr>
                                      <p:to>
                                        <p:strVal val="visible"/>
                                      </p:to>
                                    </p:set>
                                    <p:animEffect transition="in" filter="dissolve">
                                      <p:cBhvr>
                                        <p:cTn id="35" dur="1000"/>
                                        <p:tgtEl>
                                          <p:spTgt spid="270"/>
                                        </p:tgtEl>
                                      </p:cBhvr>
                                    </p:animEffect>
                                  </p:childTnLst>
                                </p:cTn>
                              </p:par>
                            </p:childTnLst>
                          </p:cTn>
                        </p:par>
                        <p:par>
                          <p:cTn id="36" fill="hold">
                            <p:stCondLst>
                              <p:cond delay="8000"/>
                            </p:stCondLst>
                            <p:childTnLst>
                              <p:par>
                                <p:cTn id="37" presetID="22" presetClass="entr" presetSubtype="8" fill="hold" grpId="0" nodeType="afterEffect">
                                  <p:stCondLst>
                                    <p:cond delay="0"/>
                                  </p:stCondLst>
                                  <p:childTnLst>
                                    <p:set>
                                      <p:cBhvr>
                                        <p:cTn id="38" dur="indefinite" fill="hold"/>
                                        <p:tgtEl>
                                          <p:spTgt spid="263"/>
                                        </p:tgtEl>
                                        <p:attrNameLst>
                                          <p:attrName>style.visibility</p:attrName>
                                        </p:attrNameLst>
                                      </p:cBhvr>
                                      <p:to>
                                        <p:strVal val="visible"/>
                                      </p:to>
                                    </p:set>
                                    <p:animEffect transition="in" filter="wipe(left)">
                                      <p:cBhvr>
                                        <p:cTn id="39" dur="1000"/>
                                        <p:tgtEl>
                                          <p:spTgt spid="263"/>
                                        </p:tgtEl>
                                      </p:cBhvr>
                                    </p:animEffect>
                                  </p:childTnLst>
                                </p:cTn>
                              </p:par>
                            </p:childTnLst>
                          </p:cTn>
                        </p:par>
                        <p:par>
                          <p:cTn id="40" fill="hold">
                            <p:stCondLst>
                              <p:cond delay="9000"/>
                            </p:stCondLst>
                            <p:childTnLst>
                              <p:par>
                                <p:cTn id="41" presetID="9" presetClass="entr" presetSubtype="0" fill="hold" grpId="0" nodeType="afterEffect">
                                  <p:stCondLst>
                                    <p:cond delay="0"/>
                                  </p:stCondLst>
                                  <p:childTnLst>
                                    <p:set>
                                      <p:cBhvr>
                                        <p:cTn id="42" dur="indefinite" fill="hold"/>
                                        <p:tgtEl>
                                          <p:spTgt spid="249"/>
                                        </p:tgtEl>
                                        <p:attrNameLst>
                                          <p:attrName>style.visibility</p:attrName>
                                        </p:attrNameLst>
                                      </p:cBhvr>
                                      <p:to>
                                        <p:strVal val="visible"/>
                                      </p:to>
                                    </p:set>
                                    <p:animEffect transition="in" filter="dissolve">
                                      <p:cBhvr>
                                        <p:cTn id="43" dur="1000"/>
                                        <p:tgtEl>
                                          <p:spTgt spid="249"/>
                                        </p:tgtEl>
                                      </p:cBhvr>
                                    </p:animEffect>
                                  </p:childTnLst>
                                </p:cTn>
                              </p:par>
                            </p:childTnLst>
                          </p:cTn>
                        </p:par>
                        <p:par>
                          <p:cTn id="44" fill="hold">
                            <p:stCondLst>
                              <p:cond delay="10000"/>
                            </p:stCondLst>
                            <p:childTnLst>
                              <p:par>
                                <p:cTn id="45" presetID="9" presetClass="entr" presetSubtype="0" fill="hold" grpId="0" nodeType="afterEffect">
                                  <p:stCondLst>
                                    <p:cond delay="0"/>
                                  </p:stCondLst>
                                  <p:childTnLst>
                                    <p:set>
                                      <p:cBhvr>
                                        <p:cTn id="46" dur="indefinite" fill="hold"/>
                                        <p:tgtEl>
                                          <p:spTgt spid="247"/>
                                        </p:tgtEl>
                                        <p:attrNameLst>
                                          <p:attrName>style.visibility</p:attrName>
                                        </p:attrNameLst>
                                      </p:cBhvr>
                                      <p:to>
                                        <p:strVal val="visible"/>
                                      </p:to>
                                    </p:set>
                                    <p:animEffect transition="in" filter="dissolve">
                                      <p:cBhvr>
                                        <p:cTn id="47" dur="1000"/>
                                        <p:tgtEl>
                                          <p:spTgt spid="247"/>
                                        </p:tgtEl>
                                      </p:cBhvr>
                                    </p:animEffect>
                                  </p:childTnLst>
                                </p:cTn>
                              </p:par>
                            </p:childTnLst>
                          </p:cTn>
                        </p:par>
                        <p:par>
                          <p:cTn id="48" fill="hold">
                            <p:stCondLst>
                              <p:cond delay="11000"/>
                            </p:stCondLst>
                            <p:childTnLst>
                              <p:par>
                                <p:cTn id="49" presetID="9" presetClass="entr" presetSubtype="0" fill="hold" grpId="0" nodeType="afterEffect">
                                  <p:stCondLst>
                                    <p:cond delay="0"/>
                                  </p:stCondLst>
                                  <p:childTnLst>
                                    <p:set>
                                      <p:cBhvr>
                                        <p:cTn id="50" dur="1" fill="hold">
                                          <p:stCondLst>
                                            <p:cond delay="0"/>
                                          </p:stCondLst>
                                        </p:cTn>
                                        <p:tgtEl>
                                          <p:spTgt spid="272"/>
                                        </p:tgtEl>
                                        <p:attrNameLst>
                                          <p:attrName>style.visibility</p:attrName>
                                        </p:attrNameLst>
                                      </p:cBhvr>
                                      <p:to>
                                        <p:strVal val="visible"/>
                                      </p:to>
                                    </p:set>
                                    <p:animEffect transition="in" filter="dissolve">
                                      <p:cBhvr>
                                        <p:cTn id="51" dur="1000"/>
                                        <p:tgtEl>
                                          <p:spTgt spid="272"/>
                                        </p:tgtEl>
                                      </p:cBhvr>
                                    </p:animEffect>
                                  </p:childTnLst>
                                </p:cTn>
                              </p:par>
                            </p:childTnLst>
                          </p:cTn>
                        </p:par>
                        <p:par>
                          <p:cTn id="52" fill="hold">
                            <p:stCondLst>
                              <p:cond delay="12000"/>
                            </p:stCondLst>
                            <p:childTnLst>
                              <p:par>
                                <p:cTn id="53" presetID="23" presetClass="entr" presetSubtype="16" fill="hold" grpId="0" nodeType="afterEffect">
                                  <p:stCondLst>
                                    <p:cond delay="0"/>
                                  </p:stCondLst>
                                  <p:childTnLst>
                                    <p:set>
                                      <p:cBhvr>
                                        <p:cTn id="54" dur="indefinite" fill="hold"/>
                                        <p:tgtEl>
                                          <p:spTgt spid="245"/>
                                        </p:tgtEl>
                                        <p:attrNameLst>
                                          <p:attrName>style.visibility</p:attrName>
                                        </p:attrNameLst>
                                      </p:cBhvr>
                                      <p:to>
                                        <p:strVal val="visible"/>
                                      </p:to>
                                    </p:set>
                                    <p:anim calcmode="lin" valueType="num">
                                      <p:cBhvr>
                                        <p:cTn id="55" dur="1000" fill="hold"/>
                                        <p:tgtEl>
                                          <p:spTgt spid="245"/>
                                        </p:tgtEl>
                                        <p:attrNameLst>
                                          <p:attrName>ppt_w</p:attrName>
                                        </p:attrNameLst>
                                      </p:cBhvr>
                                      <p:tavLst>
                                        <p:tav tm="0">
                                          <p:val>
                                            <p:fltVal val="0"/>
                                          </p:val>
                                        </p:tav>
                                        <p:tav tm="100000">
                                          <p:val>
                                            <p:strVal val="#ppt_w"/>
                                          </p:val>
                                        </p:tav>
                                      </p:tavLst>
                                    </p:anim>
                                    <p:anim calcmode="lin" valueType="num">
                                      <p:cBhvr>
                                        <p:cTn id="56" dur="1000" fill="hold"/>
                                        <p:tgtEl>
                                          <p:spTgt spid="245"/>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indefinite" fill="hold"/>
                                        <p:tgtEl>
                                          <p:spTgt spid="264"/>
                                        </p:tgtEl>
                                        <p:attrNameLst>
                                          <p:attrName>style.visibility</p:attrName>
                                        </p:attrNameLst>
                                      </p:cBhvr>
                                      <p:to>
                                        <p:strVal val="visible"/>
                                      </p:to>
                                    </p:set>
                                    <p:animEffect transition="in" filter="wipe(down)">
                                      <p:cBhvr>
                                        <p:cTn id="61" dur="500"/>
                                        <p:tgtEl>
                                          <p:spTgt spid="264"/>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indefinite" fill="hold"/>
                                        <p:tgtEl>
                                          <p:spTgt spid="252"/>
                                        </p:tgtEl>
                                        <p:attrNameLst>
                                          <p:attrName>style.visibility</p:attrName>
                                        </p:attrNameLst>
                                      </p:cBhvr>
                                      <p:to>
                                        <p:strVal val="visible"/>
                                      </p:to>
                                    </p:set>
                                    <p:animEffect transition="in" filter="dissolve">
                                      <p:cBhvr>
                                        <p:cTn id="65" dur="500"/>
                                        <p:tgtEl>
                                          <p:spTgt spid="252"/>
                                        </p:tgtEl>
                                      </p:cBhvr>
                                    </p:animEffect>
                                  </p:childTnLst>
                                </p:cTn>
                              </p:par>
                            </p:childTnLst>
                          </p:cTn>
                        </p:par>
                        <p:par>
                          <p:cTn id="66" fill="hold">
                            <p:stCondLst>
                              <p:cond delay="1000"/>
                            </p:stCondLst>
                            <p:childTnLst>
                              <p:par>
                                <p:cTn id="67" presetID="23" presetClass="entr" presetSubtype="16" fill="hold" grpId="0" nodeType="afterEffect">
                                  <p:stCondLst>
                                    <p:cond delay="0"/>
                                  </p:stCondLst>
                                  <p:childTnLst>
                                    <p:set>
                                      <p:cBhvr>
                                        <p:cTn id="68" dur="indefinite" fill="hold"/>
                                        <p:tgtEl>
                                          <p:spTgt spid="271"/>
                                        </p:tgtEl>
                                        <p:attrNameLst>
                                          <p:attrName>style.visibility</p:attrName>
                                        </p:attrNameLst>
                                      </p:cBhvr>
                                      <p:to>
                                        <p:strVal val="visible"/>
                                      </p:to>
                                    </p:set>
                                    <p:anim calcmode="lin" valueType="num">
                                      <p:cBhvr>
                                        <p:cTn id="69" dur="500" fill="hold"/>
                                        <p:tgtEl>
                                          <p:spTgt spid="271"/>
                                        </p:tgtEl>
                                        <p:attrNameLst>
                                          <p:attrName>ppt_w</p:attrName>
                                        </p:attrNameLst>
                                      </p:cBhvr>
                                      <p:tavLst>
                                        <p:tav tm="0">
                                          <p:val>
                                            <p:fltVal val="0"/>
                                          </p:val>
                                        </p:tav>
                                        <p:tav tm="100000">
                                          <p:val>
                                            <p:strVal val="#ppt_w"/>
                                          </p:val>
                                        </p:tav>
                                      </p:tavLst>
                                    </p:anim>
                                    <p:anim calcmode="lin" valueType="num">
                                      <p:cBhvr>
                                        <p:cTn id="70" dur="500" fill="hold"/>
                                        <p:tgtEl>
                                          <p:spTgt spid="27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advAuto="0"/>
      <p:bldP spid="246" grpId="0" animBg="1" advAuto="0"/>
      <p:bldP spid="247" grpId="0" animBg="1" advAuto="0"/>
      <p:bldP spid="248" grpId="0" animBg="1" advAuto="0"/>
      <p:bldP spid="249" grpId="0" animBg="1" advAuto="0"/>
      <p:bldP spid="250" grpId="0" animBg="1" advAuto="0"/>
      <p:bldP spid="251" grpId="0" animBg="1" advAuto="0"/>
      <p:bldP spid="252" grpId="0" animBg="1" advAuto="0"/>
      <p:bldP spid="256" grpId="0" animBg="1" advAuto="0"/>
      <p:bldP spid="259" grpId="0" animBg="1" advAuto="0"/>
      <p:bldP spid="263" grpId="0" animBg="1" advAuto="0"/>
      <p:bldP spid="264" grpId="0" animBg="1" advAuto="0"/>
      <p:bldP spid="267" grpId="0" animBg="1" advAuto="0"/>
      <p:bldP spid="270" grpId="0" animBg="1" advAuto="0"/>
      <p:bldP spid="271" grpId="0" animBg="1" advAuto="0"/>
      <p:bldP spid="272"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p:cNvSpPr>
          <p:nvPr>
            <p:ph type="title"/>
          </p:nvPr>
        </p:nvSpPr>
        <p:spPr>
          <a:xfrm>
            <a:off x="530860" y="401320"/>
            <a:ext cx="8065770" cy="884555"/>
          </a:xfrm>
          <a:prstGeom prst="rect">
            <a:avLst/>
          </a:prstGeom>
        </p:spPr>
        <p:txBody>
          <a:bodyPr>
            <a:normAutofit fontScale="90000"/>
          </a:bodyPr>
          <a:lstStyle>
            <a:lvl1pPr defTabSz="721995">
              <a:defRPr sz="3320"/>
            </a:lvl1pPr>
          </a:lstStyle>
          <a:p>
            <a:r>
              <a:t>Distant Transfer &amp; Interpolation Workflow</a:t>
            </a:r>
            <a:br/>
            <a:r>
              <a:t>（远程传输与插值工作流</a:t>
            </a:r>
            <a:r>
              <a:rPr lang="zh-CN">
                <a:ea typeface="宋体" charset="0"/>
              </a:rPr>
              <a:t>）</a:t>
            </a:r>
            <a:endParaRPr lang="zh-CN">
              <a:ea typeface="宋体" charset="0"/>
            </a:endParaRPr>
          </a:p>
        </p:txBody>
      </p:sp>
      <p:grpSp>
        <p:nvGrpSpPr>
          <p:cNvPr id="279" name="Group 279"/>
          <p:cNvGrpSpPr/>
          <p:nvPr/>
        </p:nvGrpSpPr>
        <p:grpSpPr>
          <a:xfrm>
            <a:off x="1410678" y="2060848"/>
            <a:ext cx="1325095" cy="372046"/>
            <a:chOff x="0" y="0"/>
            <a:chExt cx="1325094" cy="372044"/>
          </a:xfrm>
        </p:grpSpPr>
        <p:sp>
          <p:nvSpPr>
            <p:cNvPr id="277" name="Shape 277"/>
            <p:cNvSpPr/>
            <p:nvPr/>
          </p:nvSpPr>
          <p:spPr>
            <a:xfrm>
              <a:off x="0" y="0"/>
              <a:ext cx="1325095" cy="372045"/>
            </a:xfrm>
            <a:prstGeom prst="roundRect">
              <a:avLst>
                <a:gd name="adj" fmla="val 16667"/>
              </a:avLst>
            </a:prstGeom>
            <a:blipFill rotWithShape="1">
              <a:blip r:embed="rId1"/>
              <a:srcRect/>
              <a:stretch>
                <a:fillRect/>
              </a:stretch>
            </a:blip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278" name="Shape 278"/>
            <p:cNvSpPr/>
            <p:nvPr/>
          </p:nvSpPr>
          <p:spPr>
            <a:xfrm>
              <a:off x="18162" y="18161"/>
              <a:ext cx="1288770" cy="348430"/>
            </a:xfrm>
            <a:prstGeom prst="rect">
              <a:avLst/>
            </a:prstGeom>
            <a:noFill/>
            <a:ln w="12700" cap="flat">
              <a:noFill/>
              <a:miter lim="400000"/>
            </a:ln>
            <a:effec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r>
                <a:t> </a:t>
              </a:r>
            </a:p>
          </p:txBody>
        </p:sp>
      </p:grpSp>
      <p:grpSp>
        <p:nvGrpSpPr>
          <p:cNvPr id="282" name="Group 282"/>
          <p:cNvGrpSpPr/>
          <p:nvPr/>
        </p:nvGrpSpPr>
        <p:grpSpPr>
          <a:xfrm>
            <a:off x="6487266" y="2060848"/>
            <a:ext cx="1325095" cy="372046"/>
            <a:chOff x="0" y="0"/>
            <a:chExt cx="1325094" cy="372044"/>
          </a:xfrm>
        </p:grpSpPr>
        <p:sp>
          <p:nvSpPr>
            <p:cNvPr id="280" name="Shape 280"/>
            <p:cNvSpPr/>
            <p:nvPr/>
          </p:nvSpPr>
          <p:spPr>
            <a:xfrm>
              <a:off x="0" y="0"/>
              <a:ext cx="1325095" cy="372045"/>
            </a:xfrm>
            <a:prstGeom prst="roundRect">
              <a:avLst>
                <a:gd name="adj" fmla="val 16667"/>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281" name="Shape 281"/>
            <p:cNvSpPr/>
            <p:nvPr/>
          </p:nvSpPr>
          <p:spPr>
            <a:xfrm>
              <a:off x="18162" y="18161"/>
              <a:ext cx="1288770" cy="348430"/>
            </a:xfrm>
            <a:prstGeom prst="rect">
              <a:avLst/>
            </a:prstGeom>
            <a:noFill/>
            <a:ln w="12700" cap="flat">
              <a:noFill/>
              <a:miter lim="400000"/>
            </a:ln>
            <a:effec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r>
                <a:t> </a:t>
              </a:r>
            </a:p>
          </p:txBody>
        </p:sp>
      </p:grpSp>
      <p:grpSp>
        <p:nvGrpSpPr>
          <p:cNvPr id="285" name="Group 285"/>
          <p:cNvGrpSpPr/>
          <p:nvPr/>
        </p:nvGrpSpPr>
        <p:grpSpPr>
          <a:xfrm>
            <a:off x="3779911" y="3177033"/>
            <a:ext cx="1584177" cy="372046"/>
            <a:chOff x="0" y="0"/>
            <a:chExt cx="1584175" cy="372044"/>
          </a:xfrm>
        </p:grpSpPr>
        <p:sp>
          <p:nvSpPr>
            <p:cNvPr id="283" name="Shape 283"/>
            <p:cNvSpPr/>
            <p:nvPr/>
          </p:nvSpPr>
          <p:spPr>
            <a:xfrm>
              <a:off x="0" y="0"/>
              <a:ext cx="1584176" cy="372045"/>
            </a:xfrm>
            <a:prstGeom prst="roundRect">
              <a:avLst>
                <a:gd name="adj" fmla="val 16667"/>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284" name="Shape 284"/>
            <p:cNvSpPr/>
            <p:nvPr/>
          </p:nvSpPr>
          <p:spPr>
            <a:xfrm>
              <a:off x="18161" y="18161"/>
              <a:ext cx="1547854" cy="348430"/>
            </a:xfrm>
            <a:prstGeom prst="rect">
              <a:avLst/>
            </a:prstGeom>
            <a:noFill/>
            <a:ln w="12700" cap="flat">
              <a:noFill/>
              <a:miter lim="400000"/>
            </a:ln>
            <a:effec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r>
                <a:t> </a:t>
              </a:r>
            </a:p>
          </p:txBody>
        </p:sp>
      </p:grpSp>
      <p:grpSp>
        <p:nvGrpSpPr>
          <p:cNvPr id="288" name="Group 288"/>
          <p:cNvGrpSpPr/>
          <p:nvPr/>
        </p:nvGrpSpPr>
        <p:grpSpPr>
          <a:xfrm>
            <a:off x="2123727" y="4251092"/>
            <a:ext cx="1584177" cy="372046"/>
            <a:chOff x="0" y="0"/>
            <a:chExt cx="1584175" cy="372044"/>
          </a:xfrm>
        </p:grpSpPr>
        <p:sp>
          <p:nvSpPr>
            <p:cNvPr id="286" name="Shape 286"/>
            <p:cNvSpPr/>
            <p:nvPr/>
          </p:nvSpPr>
          <p:spPr>
            <a:xfrm>
              <a:off x="0" y="0"/>
              <a:ext cx="1584176" cy="372045"/>
            </a:xfrm>
            <a:prstGeom prst="roundRect">
              <a:avLst>
                <a:gd name="adj" fmla="val 16667"/>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287" name="Shape 287"/>
            <p:cNvSpPr/>
            <p:nvPr/>
          </p:nvSpPr>
          <p:spPr>
            <a:xfrm>
              <a:off x="18161" y="18161"/>
              <a:ext cx="1547854" cy="348430"/>
            </a:xfrm>
            <a:prstGeom prst="rect">
              <a:avLst/>
            </a:prstGeom>
            <a:noFill/>
            <a:ln w="12700" cap="flat">
              <a:noFill/>
              <a:miter lim="400000"/>
            </a:ln>
            <a:effec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r>
                <a:t> </a:t>
              </a:r>
            </a:p>
          </p:txBody>
        </p:sp>
      </p:grpSp>
      <p:grpSp>
        <p:nvGrpSpPr>
          <p:cNvPr id="291" name="Group 291"/>
          <p:cNvGrpSpPr/>
          <p:nvPr/>
        </p:nvGrpSpPr>
        <p:grpSpPr>
          <a:xfrm>
            <a:off x="5435920" y="4251092"/>
            <a:ext cx="1584353" cy="372046"/>
            <a:chOff x="0" y="0"/>
            <a:chExt cx="1584352" cy="372044"/>
          </a:xfrm>
        </p:grpSpPr>
        <p:sp>
          <p:nvSpPr>
            <p:cNvPr id="289" name="Shape 289"/>
            <p:cNvSpPr/>
            <p:nvPr/>
          </p:nvSpPr>
          <p:spPr>
            <a:xfrm>
              <a:off x="0" y="0"/>
              <a:ext cx="1584353" cy="372045"/>
            </a:xfrm>
            <a:prstGeom prst="roundRect">
              <a:avLst>
                <a:gd name="adj" fmla="val 16667"/>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290" name="Shape 290"/>
            <p:cNvSpPr/>
            <p:nvPr/>
          </p:nvSpPr>
          <p:spPr>
            <a:xfrm>
              <a:off x="18162" y="18161"/>
              <a:ext cx="1548028" cy="348430"/>
            </a:xfrm>
            <a:prstGeom prst="rect">
              <a:avLst/>
            </a:prstGeom>
            <a:noFill/>
            <a:ln w="12700" cap="flat">
              <a:noFill/>
              <a:miter lim="400000"/>
            </a:ln>
            <a:effec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r>
                <a:t> </a:t>
              </a:r>
            </a:p>
          </p:txBody>
        </p:sp>
      </p:grpSp>
      <p:grpSp>
        <p:nvGrpSpPr>
          <p:cNvPr id="294" name="Group 294"/>
          <p:cNvGrpSpPr/>
          <p:nvPr/>
        </p:nvGrpSpPr>
        <p:grpSpPr>
          <a:xfrm>
            <a:off x="6516216" y="5475225"/>
            <a:ext cx="1584177" cy="372046"/>
            <a:chOff x="0" y="0"/>
            <a:chExt cx="1584175" cy="372044"/>
          </a:xfrm>
        </p:grpSpPr>
        <p:sp>
          <p:nvSpPr>
            <p:cNvPr id="292" name="Shape 292"/>
            <p:cNvSpPr/>
            <p:nvPr/>
          </p:nvSpPr>
          <p:spPr>
            <a:xfrm>
              <a:off x="0" y="0"/>
              <a:ext cx="1584176" cy="372045"/>
            </a:xfrm>
            <a:prstGeom prst="roundRect">
              <a:avLst>
                <a:gd name="adj" fmla="val 16667"/>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293" name="Shape 293"/>
            <p:cNvSpPr/>
            <p:nvPr/>
          </p:nvSpPr>
          <p:spPr>
            <a:xfrm>
              <a:off x="18161" y="18161"/>
              <a:ext cx="1547854" cy="348430"/>
            </a:xfrm>
            <a:prstGeom prst="rect">
              <a:avLst/>
            </a:prstGeom>
            <a:noFill/>
            <a:ln w="12700" cap="flat">
              <a:noFill/>
              <a:miter lim="400000"/>
            </a:ln>
            <a:effec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r>
                <a:t> </a:t>
              </a:r>
            </a:p>
          </p:txBody>
        </p:sp>
      </p:grpSp>
      <p:grpSp>
        <p:nvGrpSpPr>
          <p:cNvPr id="297" name="Group 297"/>
          <p:cNvGrpSpPr/>
          <p:nvPr/>
        </p:nvGrpSpPr>
        <p:grpSpPr>
          <a:xfrm>
            <a:off x="4716016" y="5475225"/>
            <a:ext cx="1584176" cy="372046"/>
            <a:chOff x="0" y="0"/>
            <a:chExt cx="1584175" cy="372044"/>
          </a:xfrm>
        </p:grpSpPr>
        <p:sp>
          <p:nvSpPr>
            <p:cNvPr id="295" name="Shape 295"/>
            <p:cNvSpPr/>
            <p:nvPr/>
          </p:nvSpPr>
          <p:spPr>
            <a:xfrm>
              <a:off x="0" y="0"/>
              <a:ext cx="1584176" cy="372045"/>
            </a:xfrm>
            <a:prstGeom prst="roundRect">
              <a:avLst>
                <a:gd name="adj" fmla="val 16667"/>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296" name="Shape 296"/>
            <p:cNvSpPr/>
            <p:nvPr/>
          </p:nvSpPr>
          <p:spPr>
            <a:xfrm>
              <a:off x="18161" y="18161"/>
              <a:ext cx="1547854" cy="348430"/>
            </a:xfrm>
            <a:prstGeom prst="rect">
              <a:avLst/>
            </a:prstGeom>
            <a:noFill/>
            <a:ln w="12700" cap="flat">
              <a:noFill/>
              <a:miter lim="400000"/>
            </a:ln>
            <a:effec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r>
                <a:t> </a:t>
              </a:r>
            </a:p>
          </p:txBody>
        </p:sp>
      </p:grpSp>
      <p:grpSp>
        <p:nvGrpSpPr>
          <p:cNvPr id="300" name="Group 300"/>
          <p:cNvGrpSpPr/>
          <p:nvPr/>
        </p:nvGrpSpPr>
        <p:grpSpPr>
          <a:xfrm>
            <a:off x="2915816" y="5475225"/>
            <a:ext cx="1584176" cy="372046"/>
            <a:chOff x="0" y="0"/>
            <a:chExt cx="1584175" cy="372044"/>
          </a:xfrm>
        </p:grpSpPr>
        <p:sp>
          <p:nvSpPr>
            <p:cNvPr id="298" name="Shape 298"/>
            <p:cNvSpPr/>
            <p:nvPr/>
          </p:nvSpPr>
          <p:spPr>
            <a:xfrm>
              <a:off x="0" y="0"/>
              <a:ext cx="1584176" cy="372045"/>
            </a:xfrm>
            <a:prstGeom prst="roundRect">
              <a:avLst>
                <a:gd name="adj" fmla="val 16667"/>
              </a:avLst>
            </a:prstGeom>
            <a:blipFill rotWithShape="1">
              <a:blip r:embed="rId8"/>
              <a:srcRect/>
              <a:stretch>
                <a:fillRect/>
              </a:stretch>
            </a:blip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299" name="Shape 299"/>
            <p:cNvSpPr/>
            <p:nvPr/>
          </p:nvSpPr>
          <p:spPr>
            <a:xfrm>
              <a:off x="18161" y="18161"/>
              <a:ext cx="1547854" cy="348430"/>
            </a:xfrm>
            <a:prstGeom prst="rect">
              <a:avLst/>
            </a:prstGeom>
            <a:noFill/>
            <a:ln w="12700" cap="flat">
              <a:noFill/>
              <a:miter lim="400000"/>
            </a:ln>
            <a:effec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r>
                <a:t> </a:t>
              </a:r>
            </a:p>
          </p:txBody>
        </p:sp>
      </p:grpSp>
      <p:grpSp>
        <p:nvGrpSpPr>
          <p:cNvPr id="303" name="Group 303"/>
          <p:cNvGrpSpPr/>
          <p:nvPr/>
        </p:nvGrpSpPr>
        <p:grpSpPr>
          <a:xfrm>
            <a:off x="1115616" y="5475225"/>
            <a:ext cx="1584176" cy="372046"/>
            <a:chOff x="0" y="0"/>
            <a:chExt cx="1584175" cy="372044"/>
          </a:xfrm>
        </p:grpSpPr>
        <p:sp>
          <p:nvSpPr>
            <p:cNvPr id="301" name="Shape 301"/>
            <p:cNvSpPr/>
            <p:nvPr/>
          </p:nvSpPr>
          <p:spPr>
            <a:xfrm>
              <a:off x="0" y="0"/>
              <a:ext cx="1584176" cy="372045"/>
            </a:xfrm>
            <a:prstGeom prst="roundRect">
              <a:avLst>
                <a:gd name="adj" fmla="val 16667"/>
              </a:avLst>
            </a:prstGeom>
            <a:blipFill rotWithShape="1">
              <a:blip r:embed="rId9"/>
              <a:srcRect/>
              <a:stretch>
                <a:fillRect/>
              </a:stretch>
            </a:blipFill>
            <a:ln w="12700" cap="flat">
              <a:noFill/>
              <a:miter lim="400000"/>
            </a:ln>
            <a:effectLst/>
          </p:spPr>
          <p:txBody>
            <a:bodyPr wrap="square" lIns="45719" tIns="45719" rIns="45719" bIns="45719" numCol="1" anchor="t">
              <a:noAutofit/>
            </a:bodyPr>
            <a:lstStyle/>
            <a:p>
              <a:pPr>
                <a:defRPr>
                  <a:latin typeface="Times New Roman"/>
                  <a:ea typeface="Times New Roman"/>
                  <a:cs typeface="Times New Roman"/>
                  <a:sym typeface="Times New Roman"/>
                </a:defRPr>
              </a:pPr>
            </a:p>
          </p:txBody>
        </p:sp>
        <p:sp>
          <p:nvSpPr>
            <p:cNvPr id="302" name="Shape 302"/>
            <p:cNvSpPr/>
            <p:nvPr/>
          </p:nvSpPr>
          <p:spPr>
            <a:xfrm>
              <a:off x="18161" y="18161"/>
              <a:ext cx="1547854" cy="348430"/>
            </a:xfrm>
            <a:prstGeom prst="rect">
              <a:avLst/>
            </a:prstGeom>
            <a:noFill/>
            <a:ln w="12700" cap="flat">
              <a:noFill/>
              <a:miter lim="400000"/>
            </a:ln>
            <a:effectLst/>
          </p:spPr>
          <p:txBody>
            <a:bodyPr wrap="square" lIns="45719" tIns="45719" rIns="45719" bIns="45719" numCol="1" anchor="t">
              <a:spAutoFit/>
            </a:bodyPr>
            <a:lstStyle>
              <a:lvl1pPr>
                <a:defRPr>
                  <a:latin typeface="Times New Roman"/>
                  <a:ea typeface="Times New Roman"/>
                  <a:cs typeface="Times New Roman"/>
                  <a:sym typeface="Times New Roman"/>
                </a:defRPr>
              </a:lvl1pPr>
            </a:lstStyle>
            <a:p>
              <a:r>
                <a:t> </a:t>
              </a:r>
            </a:p>
          </p:txBody>
        </p:sp>
      </p:grpSp>
      <p:sp>
        <p:nvSpPr>
          <p:cNvPr id="304" name="Shape 304"/>
          <p:cNvSpPr/>
          <p:nvPr/>
        </p:nvSpPr>
        <p:spPr>
          <a:xfrm rot="4036981">
            <a:off x="3840689" y="305495"/>
            <a:ext cx="1475038" cy="3555426"/>
          </a:xfrm>
          <a:custGeom>
            <a:avLst/>
            <a:gdLst/>
            <a:ahLst/>
            <a:cxnLst>
              <a:cxn ang="0">
                <a:pos x="wd2" y="hd2"/>
              </a:cxn>
              <a:cxn ang="5400000">
                <a:pos x="wd2" y="hd2"/>
              </a:cxn>
              <a:cxn ang="10800000">
                <a:pos x="wd2" y="hd2"/>
              </a:cxn>
              <a:cxn ang="16200000">
                <a:pos x="wd2" y="hd2"/>
              </a:cxn>
            </a:cxnLst>
            <a:rect l="0" t="0" r="r" b="b"/>
            <a:pathLst>
              <a:path w="18842" h="21600" extrusionOk="0">
                <a:moveTo>
                  <a:pt x="580" y="21600"/>
                </a:moveTo>
                <a:cubicBezTo>
                  <a:pt x="-2758" y="15535"/>
                  <a:pt x="8961" y="2595"/>
                  <a:pt x="18842" y="0"/>
                </a:cubicBezTo>
              </a:path>
            </a:pathLst>
          </a:custGeom>
          <a:ln w="38100">
            <a:solidFill>
              <a:srgbClr val="FFC000"/>
            </a:solidFill>
            <a:miter/>
            <a:headEnd type="oval"/>
            <a:tailEnd type="triangle"/>
          </a:ln>
        </p:spPr>
        <p:txBody>
          <a:bodyPr lIns="45719" rIns="45719"/>
          <a:lstStyle/>
          <a:p>
            <a:pPr>
              <a:defRPr>
                <a:solidFill>
                  <a:srgbClr val="FF0000"/>
                </a:solidFill>
                <a:latin typeface="Times New Roman"/>
                <a:ea typeface="Times New Roman"/>
                <a:cs typeface="Times New Roman"/>
                <a:sym typeface="Times New Roman"/>
              </a:defRPr>
            </a:pPr>
          </a:p>
        </p:txBody>
      </p:sp>
      <p:grpSp>
        <p:nvGrpSpPr>
          <p:cNvPr id="308" name="Group 308"/>
          <p:cNvGrpSpPr/>
          <p:nvPr/>
        </p:nvGrpSpPr>
        <p:grpSpPr>
          <a:xfrm>
            <a:off x="2705903" y="2384659"/>
            <a:ext cx="3787050" cy="796734"/>
            <a:chOff x="-1375060" y="273645"/>
            <a:chExt cx="3787049" cy="796733"/>
          </a:xfrm>
        </p:grpSpPr>
        <p:sp>
          <p:nvSpPr>
            <p:cNvPr id="305" name="Shape 305"/>
            <p:cNvSpPr/>
            <p:nvPr/>
          </p:nvSpPr>
          <p:spPr>
            <a:xfrm flipH="1">
              <a:off x="485674" y="558695"/>
              <a:ext cx="1" cy="511685"/>
            </a:xfrm>
            <a:prstGeom prst="line">
              <a:avLst/>
            </a:prstGeom>
            <a:noFill/>
            <a:ln w="38100" cap="flat">
              <a:solidFill>
                <a:srgbClr val="FFC101"/>
              </a:solidFill>
              <a:prstDash val="solid"/>
              <a:miter lim="800000"/>
              <a:tailEnd type="triangle" w="med" len="med"/>
            </a:ln>
            <a:effectLst/>
          </p:spPr>
          <p:txBody>
            <a:bodyPr wrap="square" lIns="45719" tIns="45719" rIns="45719" bIns="45719" numCol="1" anchor="t">
              <a:noAutofit/>
            </a:bodyPr>
            <a:lstStyle/>
            <a:p/>
          </p:txBody>
        </p:sp>
        <p:sp>
          <p:nvSpPr>
            <p:cNvPr id="306" name="Shape 306"/>
            <p:cNvSpPr/>
            <p:nvPr/>
          </p:nvSpPr>
          <p:spPr>
            <a:xfrm>
              <a:off x="-1375061" y="273645"/>
              <a:ext cx="1860736" cy="295128"/>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sp>
          <p:nvSpPr>
            <p:cNvPr id="307" name="Shape 307"/>
            <p:cNvSpPr/>
            <p:nvPr/>
          </p:nvSpPr>
          <p:spPr>
            <a:xfrm flipH="1">
              <a:off x="485438" y="275603"/>
              <a:ext cx="1926551" cy="300069"/>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grpSp>
      <p:grpSp>
        <p:nvGrpSpPr>
          <p:cNvPr id="317" name="Group 317"/>
          <p:cNvGrpSpPr/>
          <p:nvPr/>
        </p:nvGrpSpPr>
        <p:grpSpPr>
          <a:xfrm>
            <a:off x="1986204" y="2425684"/>
            <a:ext cx="5175169" cy="1825409"/>
            <a:chOff x="32053" y="47314"/>
            <a:chExt cx="5175167" cy="1825407"/>
          </a:xfrm>
        </p:grpSpPr>
        <p:grpSp>
          <p:nvGrpSpPr>
            <p:cNvPr id="312" name="Group 312"/>
            <p:cNvGrpSpPr/>
            <p:nvPr/>
          </p:nvGrpSpPr>
          <p:grpSpPr>
            <a:xfrm>
              <a:off x="32053" y="47315"/>
              <a:ext cx="1844454" cy="1825408"/>
              <a:chOff x="-411134" y="-755027"/>
              <a:chExt cx="1844453" cy="1825407"/>
            </a:xfrm>
          </p:grpSpPr>
          <p:sp>
            <p:nvSpPr>
              <p:cNvPr id="309" name="Shape 309"/>
              <p:cNvSpPr/>
              <p:nvPr/>
            </p:nvSpPr>
            <p:spPr>
              <a:xfrm flipH="1">
                <a:off x="485674" y="558695"/>
                <a:ext cx="1" cy="511685"/>
              </a:xfrm>
              <a:prstGeom prst="line">
                <a:avLst/>
              </a:prstGeom>
              <a:noFill/>
              <a:ln w="38100" cap="flat">
                <a:solidFill>
                  <a:srgbClr val="FFC101"/>
                </a:solidFill>
                <a:prstDash val="solid"/>
                <a:miter lim="800000"/>
                <a:tailEnd type="triangle" w="med" len="med"/>
              </a:ln>
              <a:effectLst/>
            </p:spPr>
            <p:txBody>
              <a:bodyPr wrap="square" lIns="45719" tIns="45719" rIns="45719" bIns="45719" numCol="1" anchor="t">
                <a:noAutofit/>
              </a:bodyPr>
              <a:lstStyle/>
              <a:p/>
            </p:txBody>
          </p:sp>
          <p:sp>
            <p:nvSpPr>
              <p:cNvPr id="310" name="Shape 310"/>
              <p:cNvSpPr/>
              <p:nvPr/>
            </p:nvSpPr>
            <p:spPr>
              <a:xfrm>
                <a:off x="-411135" y="-755028"/>
                <a:ext cx="896810" cy="1323801"/>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sp>
            <p:nvSpPr>
              <p:cNvPr id="311" name="Shape 311"/>
              <p:cNvSpPr/>
              <p:nvPr/>
            </p:nvSpPr>
            <p:spPr>
              <a:xfrm flipH="1">
                <a:off x="485438" y="255994"/>
                <a:ext cx="947881" cy="319678"/>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grpSp>
        <p:grpSp>
          <p:nvGrpSpPr>
            <p:cNvPr id="316" name="Group 316"/>
            <p:cNvGrpSpPr/>
            <p:nvPr/>
          </p:nvGrpSpPr>
          <p:grpSpPr>
            <a:xfrm flipH="1">
              <a:off x="3362768" y="47314"/>
              <a:ext cx="1844454" cy="1825408"/>
              <a:chOff x="-411134" y="-755027"/>
              <a:chExt cx="1844453" cy="1825407"/>
            </a:xfrm>
          </p:grpSpPr>
          <p:sp>
            <p:nvSpPr>
              <p:cNvPr id="313" name="Shape 313"/>
              <p:cNvSpPr/>
              <p:nvPr/>
            </p:nvSpPr>
            <p:spPr>
              <a:xfrm flipH="1">
                <a:off x="485674" y="558695"/>
                <a:ext cx="1" cy="511685"/>
              </a:xfrm>
              <a:prstGeom prst="line">
                <a:avLst/>
              </a:prstGeom>
              <a:noFill/>
              <a:ln w="38100" cap="flat">
                <a:solidFill>
                  <a:srgbClr val="FFC101"/>
                </a:solidFill>
                <a:prstDash val="solid"/>
                <a:miter lim="800000"/>
                <a:tailEnd type="triangle" w="med" len="med"/>
              </a:ln>
              <a:effectLst/>
            </p:spPr>
            <p:txBody>
              <a:bodyPr wrap="square" lIns="45719" tIns="45719" rIns="45719" bIns="45719" numCol="1" anchor="t">
                <a:noAutofit/>
              </a:bodyPr>
              <a:lstStyle/>
              <a:p/>
            </p:txBody>
          </p:sp>
          <p:sp>
            <p:nvSpPr>
              <p:cNvPr id="314" name="Shape 314"/>
              <p:cNvSpPr/>
              <p:nvPr/>
            </p:nvSpPr>
            <p:spPr>
              <a:xfrm>
                <a:off x="-411135" y="-755028"/>
                <a:ext cx="896810" cy="1323801"/>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sp>
            <p:nvSpPr>
              <p:cNvPr id="315" name="Shape 315"/>
              <p:cNvSpPr/>
              <p:nvPr/>
            </p:nvSpPr>
            <p:spPr>
              <a:xfrm flipH="1">
                <a:off x="485438" y="255994"/>
                <a:ext cx="947881" cy="319678"/>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grpSp>
      </p:grpSp>
      <p:grpSp>
        <p:nvGrpSpPr>
          <p:cNvPr id="334" name="Group 334"/>
          <p:cNvGrpSpPr/>
          <p:nvPr/>
        </p:nvGrpSpPr>
        <p:grpSpPr>
          <a:xfrm>
            <a:off x="1459247" y="2390989"/>
            <a:ext cx="6314406" cy="3095467"/>
            <a:chOff x="9826" y="56298"/>
            <a:chExt cx="6314405" cy="3095465"/>
          </a:xfrm>
        </p:grpSpPr>
        <p:grpSp>
          <p:nvGrpSpPr>
            <p:cNvPr id="321" name="Group 321"/>
            <p:cNvGrpSpPr/>
            <p:nvPr/>
          </p:nvGrpSpPr>
          <p:grpSpPr>
            <a:xfrm>
              <a:off x="9826" y="68999"/>
              <a:ext cx="1438257" cy="3082766"/>
              <a:chOff x="35163" y="-2012386"/>
              <a:chExt cx="1438255" cy="3082765"/>
            </a:xfrm>
          </p:grpSpPr>
          <p:sp>
            <p:nvSpPr>
              <p:cNvPr id="318" name="Shape 318"/>
              <p:cNvSpPr/>
              <p:nvPr/>
            </p:nvSpPr>
            <p:spPr>
              <a:xfrm flipH="1">
                <a:off x="485674" y="558695"/>
                <a:ext cx="1" cy="511685"/>
              </a:xfrm>
              <a:prstGeom prst="line">
                <a:avLst/>
              </a:prstGeom>
              <a:noFill/>
              <a:ln w="38100" cap="flat">
                <a:solidFill>
                  <a:srgbClr val="FFC101"/>
                </a:solidFill>
                <a:prstDash val="solid"/>
                <a:miter lim="800000"/>
                <a:tailEnd type="triangle" w="med" len="med"/>
              </a:ln>
              <a:effectLst/>
            </p:spPr>
            <p:txBody>
              <a:bodyPr wrap="square" lIns="45719" tIns="45719" rIns="45719" bIns="45719" numCol="1" anchor="t">
                <a:noAutofit/>
              </a:bodyPr>
              <a:lstStyle/>
              <a:p/>
            </p:txBody>
          </p:sp>
          <p:sp>
            <p:nvSpPr>
              <p:cNvPr id="319" name="Shape 319"/>
              <p:cNvSpPr/>
              <p:nvPr/>
            </p:nvSpPr>
            <p:spPr>
              <a:xfrm>
                <a:off x="35163" y="-2012387"/>
                <a:ext cx="450512" cy="2581160"/>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sp>
            <p:nvSpPr>
              <p:cNvPr id="320" name="Shape 320"/>
              <p:cNvSpPr/>
              <p:nvPr/>
            </p:nvSpPr>
            <p:spPr>
              <a:xfrm flipH="1">
                <a:off x="485438" y="170182"/>
                <a:ext cx="987982" cy="405490"/>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grpSp>
        <p:grpSp>
          <p:nvGrpSpPr>
            <p:cNvPr id="325" name="Group 325"/>
            <p:cNvGrpSpPr/>
            <p:nvPr/>
          </p:nvGrpSpPr>
          <p:grpSpPr>
            <a:xfrm flipH="1">
              <a:off x="4885976" y="56299"/>
              <a:ext cx="1438256" cy="3082766"/>
              <a:chOff x="35163" y="-2012386"/>
              <a:chExt cx="1438255" cy="3082765"/>
            </a:xfrm>
          </p:grpSpPr>
          <p:sp>
            <p:nvSpPr>
              <p:cNvPr id="322" name="Shape 322"/>
              <p:cNvSpPr/>
              <p:nvPr/>
            </p:nvSpPr>
            <p:spPr>
              <a:xfrm flipH="1">
                <a:off x="485674" y="558695"/>
                <a:ext cx="1" cy="511685"/>
              </a:xfrm>
              <a:prstGeom prst="line">
                <a:avLst/>
              </a:prstGeom>
              <a:noFill/>
              <a:ln w="38100" cap="flat">
                <a:solidFill>
                  <a:srgbClr val="FFC101"/>
                </a:solidFill>
                <a:prstDash val="solid"/>
                <a:miter lim="800000"/>
                <a:tailEnd type="triangle" w="med" len="med"/>
              </a:ln>
              <a:effectLst/>
            </p:spPr>
            <p:txBody>
              <a:bodyPr wrap="square" lIns="45719" tIns="45719" rIns="45719" bIns="45719" numCol="1" anchor="t">
                <a:noAutofit/>
              </a:bodyPr>
              <a:lstStyle/>
              <a:p/>
            </p:txBody>
          </p:sp>
          <p:sp>
            <p:nvSpPr>
              <p:cNvPr id="323" name="Shape 323"/>
              <p:cNvSpPr/>
              <p:nvPr/>
            </p:nvSpPr>
            <p:spPr>
              <a:xfrm>
                <a:off x="35163" y="-2012387"/>
                <a:ext cx="450512" cy="2581160"/>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sp>
            <p:nvSpPr>
              <p:cNvPr id="324" name="Shape 324"/>
              <p:cNvSpPr/>
              <p:nvPr/>
            </p:nvSpPr>
            <p:spPr>
              <a:xfrm flipH="1">
                <a:off x="485438" y="170182"/>
                <a:ext cx="987982" cy="405490"/>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grpSp>
        <p:grpSp>
          <p:nvGrpSpPr>
            <p:cNvPr id="329" name="Group 329"/>
            <p:cNvGrpSpPr/>
            <p:nvPr/>
          </p:nvGrpSpPr>
          <p:grpSpPr>
            <a:xfrm>
              <a:off x="3128447" y="1176241"/>
              <a:ext cx="1771517" cy="1962824"/>
              <a:chOff x="-298096" y="-892444"/>
              <a:chExt cx="1771515" cy="1962823"/>
            </a:xfrm>
          </p:grpSpPr>
          <p:sp>
            <p:nvSpPr>
              <p:cNvPr id="326" name="Shape 326"/>
              <p:cNvSpPr/>
              <p:nvPr/>
            </p:nvSpPr>
            <p:spPr>
              <a:xfrm flipH="1">
                <a:off x="485674" y="558695"/>
                <a:ext cx="1" cy="511685"/>
              </a:xfrm>
              <a:prstGeom prst="line">
                <a:avLst/>
              </a:prstGeom>
              <a:noFill/>
              <a:ln w="38100" cap="flat">
                <a:solidFill>
                  <a:srgbClr val="FFC101"/>
                </a:solidFill>
                <a:prstDash val="solid"/>
                <a:miter lim="800000"/>
                <a:tailEnd type="triangle" w="med" len="med"/>
              </a:ln>
              <a:effectLst/>
            </p:spPr>
            <p:txBody>
              <a:bodyPr wrap="square" lIns="45719" tIns="45719" rIns="45719" bIns="45719" numCol="1" anchor="t">
                <a:noAutofit/>
              </a:bodyPr>
              <a:lstStyle/>
              <a:p/>
            </p:txBody>
          </p:sp>
          <p:sp>
            <p:nvSpPr>
              <p:cNvPr id="327" name="Shape 327"/>
              <p:cNvSpPr/>
              <p:nvPr/>
            </p:nvSpPr>
            <p:spPr>
              <a:xfrm>
                <a:off x="-298097" y="-892445"/>
                <a:ext cx="783772" cy="1461218"/>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sp>
            <p:nvSpPr>
              <p:cNvPr id="328" name="Shape 328"/>
              <p:cNvSpPr/>
              <p:nvPr/>
            </p:nvSpPr>
            <p:spPr>
              <a:xfrm flipH="1">
                <a:off x="485438" y="170182"/>
                <a:ext cx="987982" cy="405490"/>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grpSp>
        <p:grpSp>
          <p:nvGrpSpPr>
            <p:cNvPr id="333" name="Group 333"/>
            <p:cNvGrpSpPr/>
            <p:nvPr/>
          </p:nvGrpSpPr>
          <p:grpSpPr>
            <a:xfrm flipH="1">
              <a:off x="1423753" y="1184808"/>
              <a:ext cx="1721528" cy="1966957"/>
              <a:chOff x="-248107" y="-896576"/>
              <a:chExt cx="1721526" cy="1966955"/>
            </a:xfrm>
          </p:grpSpPr>
          <p:sp>
            <p:nvSpPr>
              <p:cNvPr id="330" name="Shape 330"/>
              <p:cNvSpPr/>
              <p:nvPr/>
            </p:nvSpPr>
            <p:spPr>
              <a:xfrm flipH="1">
                <a:off x="485674" y="558695"/>
                <a:ext cx="1" cy="511685"/>
              </a:xfrm>
              <a:prstGeom prst="line">
                <a:avLst/>
              </a:prstGeom>
              <a:noFill/>
              <a:ln w="38100" cap="flat">
                <a:solidFill>
                  <a:srgbClr val="FFC101"/>
                </a:solidFill>
                <a:prstDash val="solid"/>
                <a:miter lim="800000"/>
                <a:tailEnd type="triangle" w="med" len="med"/>
              </a:ln>
              <a:effectLst/>
            </p:spPr>
            <p:txBody>
              <a:bodyPr wrap="square" lIns="45719" tIns="45719" rIns="45719" bIns="45719" numCol="1" anchor="t">
                <a:noAutofit/>
              </a:bodyPr>
              <a:lstStyle/>
              <a:p/>
            </p:txBody>
          </p:sp>
          <p:sp>
            <p:nvSpPr>
              <p:cNvPr id="331" name="Shape 331"/>
              <p:cNvSpPr/>
              <p:nvPr/>
            </p:nvSpPr>
            <p:spPr>
              <a:xfrm>
                <a:off x="-248108" y="-896577"/>
                <a:ext cx="733783" cy="1465350"/>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sp>
            <p:nvSpPr>
              <p:cNvPr id="332" name="Shape 332"/>
              <p:cNvSpPr/>
              <p:nvPr/>
            </p:nvSpPr>
            <p:spPr>
              <a:xfrm flipH="1">
                <a:off x="485438" y="170182"/>
                <a:ext cx="987982" cy="405490"/>
              </a:xfrm>
              <a:prstGeom prst="line">
                <a:avLst/>
              </a:prstGeom>
              <a:noFill/>
              <a:ln w="38100" cap="flat">
                <a:solidFill>
                  <a:srgbClr val="FFC101"/>
                </a:solidFill>
                <a:prstDash val="solid"/>
                <a:miter lim="800000"/>
                <a:headEnd type="oval" w="med" len="med"/>
              </a:ln>
              <a:effectLst/>
            </p:spPr>
            <p:txBody>
              <a:bodyPr wrap="square" lIns="45719" tIns="45719" rIns="45719" bIns="45719" numCol="1" anchor="t">
                <a:noAutofit/>
              </a:bodyPr>
              <a:lstStyle/>
              <a:p/>
            </p:txBody>
          </p:sp>
        </p:grpSp>
      </p:gr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indefinite" fill="hold"/>
                                        <p:tgtEl>
                                          <p:spTgt spid="279"/>
                                        </p:tgtEl>
                                        <p:attrNameLst>
                                          <p:attrName>style.visibility</p:attrName>
                                        </p:attrNameLst>
                                      </p:cBhvr>
                                      <p:to>
                                        <p:strVal val="visible"/>
                                      </p:to>
                                    </p:set>
                                    <p:animEffect transition="in" filter="dissolve">
                                      <p:cBhvr>
                                        <p:cTn id="7" dur="500"/>
                                        <p:tgtEl>
                                          <p:spTgt spid="2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indefinite" fill="hold"/>
                                        <p:tgtEl>
                                          <p:spTgt spid="304"/>
                                        </p:tgtEl>
                                        <p:attrNameLst>
                                          <p:attrName>style.visibility</p:attrName>
                                        </p:attrNameLst>
                                      </p:cBhvr>
                                      <p:to>
                                        <p:strVal val="visible"/>
                                      </p:to>
                                    </p:set>
                                    <p:animEffect transition="in" filter="wipe(left)">
                                      <p:cBhvr>
                                        <p:cTn id="12" dur="750"/>
                                        <p:tgtEl>
                                          <p:spTgt spid="304"/>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indefinite" fill="hold"/>
                                        <p:tgtEl>
                                          <p:spTgt spid="282"/>
                                        </p:tgtEl>
                                        <p:attrNameLst>
                                          <p:attrName>style.visibility</p:attrName>
                                        </p:attrNameLst>
                                      </p:cBhvr>
                                      <p:to>
                                        <p:strVal val="visible"/>
                                      </p:to>
                                    </p:set>
                                    <p:animEffect transition="in" filter="dissolve">
                                      <p:cBhvr>
                                        <p:cTn id="16" dur="750"/>
                                        <p:tgtEl>
                                          <p:spTgt spid="282"/>
                                        </p:tgtEl>
                                      </p:cBhvr>
                                    </p:animEffect>
                                  </p:childTnLst>
                                </p:cTn>
                              </p:par>
                            </p:childTnLst>
                          </p:cTn>
                        </p:par>
                      </p:childTnLst>
                    </p:cTn>
                  </p:par>
                  <p:par>
                    <p:cTn id="17" fill="hold">
                      <p:stCondLst>
                        <p:cond delay="indefinite"/>
                      </p:stCondLst>
                      <p:childTnLst>
                        <p:par>
                          <p:cTn id="18" fill="hold">
                            <p:stCondLst>
                              <p:cond delay="0"/>
                            </p:stCondLst>
                            <p:childTnLst>
                              <p:par>
                                <p:cTn id="19" fill="hold" grpId="1" nodeType="clickEffect">
                                  <p:stCondLst>
                                    <p:cond delay="0"/>
                                  </p:stCondLst>
                                  <p:childTnLst>
                                    <p:set>
                                      <p:cBhvr>
                                        <p:cTn id="20" dur="indefinite" fill="hold"/>
                                        <p:tgtEl>
                                          <p:spTgt spid="304"/>
                                        </p:tgtEl>
                                        <p:attrNameLst>
                                          <p:attrName>style.opacity</p:attrName>
                                        </p:attrNameLst>
                                      </p:cBhvr>
                                      <p:to>
                                        <p:strVal val="0.20"/>
                                      </p:to>
                                    </p:set>
                                    <p:animEffect filter="image" prLst="opacity: 0.20; ">
                                      <p:cBhvr>
                                        <p:cTn id="21" dur="indefinite" fill="hold"/>
                                        <p:tgtEl>
                                          <p:spTgt spid="304"/>
                                        </p:tgtEl>
                                      </p:cBhvr>
                                    </p:animEffect>
                                  </p:childTnLst>
                                </p:cTn>
                              </p:par>
                            </p:childTnLst>
                          </p:cTn>
                        </p:par>
                        <p:par>
                          <p:cTn id="22" fill="hold">
                            <p:stCondLst>
                              <p:cond delay="0"/>
                            </p:stCondLst>
                            <p:childTnLst>
                              <p:par>
                                <p:cTn id="23" presetID="22" presetClass="entr" presetSubtype="1" fill="hold" grpId="0" nodeType="afterEffect">
                                  <p:stCondLst>
                                    <p:cond delay="0"/>
                                  </p:stCondLst>
                                  <p:childTnLst>
                                    <p:set>
                                      <p:cBhvr>
                                        <p:cTn id="24" dur="indefinite" fill="hold"/>
                                        <p:tgtEl>
                                          <p:spTgt spid="308"/>
                                        </p:tgtEl>
                                        <p:attrNameLst>
                                          <p:attrName>style.visibility</p:attrName>
                                        </p:attrNameLst>
                                      </p:cBhvr>
                                      <p:to>
                                        <p:strVal val="visible"/>
                                      </p:to>
                                    </p:set>
                                    <p:animEffect transition="in" filter="wipe(up)">
                                      <p:cBhvr>
                                        <p:cTn id="25" dur="1500"/>
                                        <p:tgtEl>
                                          <p:spTgt spid="308"/>
                                        </p:tgtEl>
                                      </p:cBhvr>
                                    </p:animEffect>
                                  </p:childTnLst>
                                </p:cTn>
                              </p:par>
                            </p:childTnLst>
                          </p:cTn>
                        </p:par>
                        <p:par>
                          <p:cTn id="26" fill="hold">
                            <p:stCondLst>
                              <p:cond delay="1500"/>
                            </p:stCondLst>
                            <p:childTnLst>
                              <p:par>
                                <p:cTn id="27" presetID="9" presetClass="entr" presetSubtype="0" fill="hold" grpId="0" nodeType="afterEffect">
                                  <p:stCondLst>
                                    <p:cond delay="0"/>
                                  </p:stCondLst>
                                  <p:childTnLst>
                                    <p:set>
                                      <p:cBhvr>
                                        <p:cTn id="28" dur="indefinite" fill="hold"/>
                                        <p:tgtEl>
                                          <p:spTgt spid="285"/>
                                        </p:tgtEl>
                                        <p:attrNameLst>
                                          <p:attrName>style.visibility</p:attrName>
                                        </p:attrNameLst>
                                      </p:cBhvr>
                                      <p:to>
                                        <p:strVal val="visible"/>
                                      </p:to>
                                    </p:set>
                                    <p:animEffect transition="in" filter="dissolve">
                                      <p:cBhvr>
                                        <p:cTn id="29" dur="500"/>
                                        <p:tgtEl>
                                          <p:spTgt spid="285"/>
                                        </p:tgtEl>
                                      </p:cBhvr>
                                    </p:animEffect>
                                  </p:childTnLst>
                                </p:cTn>
                              </p:par>
                            </p:childTnLst>
                          </p:cTn>
                        </p:par>
                        <p:par>
                          <p:cTn id="30" fill="hold">
                            <p:stCondLst>
                              <p:cond delay="2000"/>
                            </p:stCondLst>
                            <p:childTnLst>
                              <p:par>
                                <p:cTn id="31" fill="hold" grpId="1" nodeType="afterEffect">
                                  <p:stCondLst>
                                    <p:cond delay="0"/>
                                  </p:stCondLst>
                                  <p:childTnLst>
                                    <p:set>
                                      <p:cBhvr>
                                        <p:cTn id="32" dur="indefinite" fill="hold"/>
                                        <p:tgtEl>
                                          <p:spTgt spid="308"/>
                                        </p:tgtEl>
                                        <p:attrNameLst>
                                          <p:attrName>style.opacity</p:attrName>
                                        </p:attrNameLst>
                                      </p:cBhvr>
                                      <p:to>
                                        <p:strVal val="0.20"/>
                                      </p:to>
                                    </p:set>
                                    <p:animEffect filter="image" prLst="opacity: 0.20; ">
                                      <p:cBhvr>
                                        <p:cTn id="33" dur="indefinite" fill="hold"/>
                                        <p:tgtEl>
                                          <p:spTgt spid="308"/>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indefinite" fill="hold"/>
                                        <p:tgtEl>
                                          <p:spTgt spid="317"/>
                                        </p:tgtEl>
                                        <p:attrNameLst>
                                          <p:attrName>style.visibility</p:attrName>
                                        </p:attrNameLst>
                                      </p:cBhvr>
                                      <p:to>
                                        <p:strVal val="visible"/>
                                      </p:to>
                                    </p:set>
                                    <p:animEffect transition="in" filter="wipe(up)">
                                      <p:cBhvr>
                                        <p:cTn id="37" dur="1500"/>
                                        <p:tgtEl>
                                          <p:spTgt spid="317"/>
                                        </p:tgtEl>
                                      </p:cBhvr>
                                    </p:animEffect>
                                  </p:childTnLst>
                                </p:cTn>
                              </p:par>
                            </p:childTnLst>
                          </p:cTn>
                        </p:par>
                        <p:par>
                          <p:cTn id="38" fill="hold">
                            <p:stCondLst>
                              <p:cond delay="3500"/>
                            </p:stCondLst>
                            <p:childTnLst>
                              <p:par>
                                <p:cTn id="39" presetID="9" presetClass="entr" presetSubtype="0" fill="hold" grpId="0" nodeType="afterEffect">
                                  <p:stCondLst>
                                    <p:cond delay="0"/>
                                  </p:stCondLst>
                                  <p:childTnLst>
                                    <p:set>
                                      <p:cBhvr>
                                        <p:cTn id="40" dur="indefinite" fill="hold"/>
                                        <p:tgtEl>
                                          <p:spTgt spid="288"/>
                                        </p:tgtEl>
                                        <p:attrNameLst>
                                          <p:attrName>style.visibility</p:attrName>
                                        </p:attrNameLst>
                                      </p:cBhvr>
                                      <p:to>
                                        <p:strVal val="visible"/>
                                      </p:to>
                                    </p:set>
                                    <p:animEffect transition="in" filter="dissolve">
                                      <p:cBhvr>
                                        <p:cTn id="41" dur="500"/>
                                        <p:tgtEl>
                                          <p:spTgt spid="288"/>
                                        </p:tgtEl>
                                      </p:cBhvr>
                                    </p:animEffect>
                                  </p:childTnLst>
                                </p:cTn>
                              </p:par>
                            </p:childTnLst>
                          </p:cTn>
                        </p:par>
                        <p:par>
                          <p:cTn id="42" fill="hold">
                            <p:stCondLst>
                              <p:cond delay="4000"/>
                            </p:stCondLst>
                            <p:childTnLst>
                              <p:par>
                                <p:cTn id="43" presetID="9" presetClass="entr" presetSubtype="0" fill="hold" grpId="0" nodeType="afterEffect">
                                  <p:stCondLst>
                                    <p:cond delay="0"/>
                                  </p:stCondLst>
                                  <p:childTnLst>
                                    <p:set>
                                      <p:cBhvr>
                                        <p:cTn id="44" dur="indefinite" fill="hold"/>
                                        <p:tgtEl>
                                          <p:spTgt spid="291"/>
                                        </p:tgtEl>
                                        <p:attrNameLst>
                                          <p:attrName>style.visibility</p:attrName>
                                        </p:attrNameLst>
                                      </p:cBhvr>
                                      <p:to>
                                        <p:strVal val="visible"/>
                                      </p:to>
                                    </p:set>
                                    <p:animEffect transition="in" filter="dissolve">
                                      <p:cBhvr>
                                        <p:cTn id="45" dur="500"/>
                                        <p:tgtEl>
                                          <p:spTgt spid="291"/>
                                        </p:tgtEl>
                                      </p:cBhvr>
                                    </p:animEffect>
                                  </p:childTnLst>
                                </p:cTn>
                              </p:par>
                            </p:childTnLst>
                          </p:cTn>
                        </p:par>
                        <p:par>
                          <p:cTn id="46" fill="hold">
                            <p:stCondLst>
                              <p:cond delay="4500"/>
                            </p:stCondLst>
                            <p:childTnLst>
                              <p:par>
                                <p:cTn id="47" fill="hold" grpId="1" nodeType="afterEffect">
                                  <p:stCondLst>
                                    <p:cond delay="0"/>
                                  </p:stCondLst>
                                  <p:childTnLst>
                                    <p:set>
                                      <p:cBhvr>
                                        <p:cTn id="48" dur="indefinite" fill="hold"/>
                                        <p:tgtEl>
                                          <p:spTgt spid="317"/>
                                        </p:tgtEl>
                                        <p:attrNameLst>
                                          <p:attrName>style.opacity</p:attrName>
                                        </p:attrNameLst>
                                      </p:cBhvr>
                                      <p:to>
                                        <p:strVal val="0.20"/>
                                      </p:to>
                                    </p:set>
                                    <p:animEffect filter="image" prLst="opacity: 0.20; ">
                                      <p:cBhvr>
                                        <p:cTn id="49" dur="indefinite" fill="hold"/>
                                        <p:tgtEl>
                                          <p:spTgt spid="317"/>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indefinite" fill="hold"/>
                                        <p:tgtEl>
                                          <p:spTgt spid="334"/>
                                        </p:tgtEl>
                                        <p:attrNameLst>
                                          <p:attrName>style.visibility</p:attrName>
                                        </p:attrNameLst>
                                      </p:cBhvr>
                                      <p:to>
                                        <p:strVal val="visible"/>
                                      </p:to>
                                    </p:set>
                                    <p:animEffect transition="in" filter="wipe(up)">
                                      <p:cBhvr>
                                        <p:cTn id="53" dur="1500"/>
                                        <p:tgtEl>
                                          <p:spTgt spid="334"/>
                                        </p:tgtEl>
                                      </p:cBhvr>
                                    </p:animEffect>
                                  </p:childTnLst>
                                </p:cTn>
                              </p:par>
                            </p:childTnLst>
                          </p:cTn>
                        </p:par>
                        <p:par>
                          <p:cTn id="54" fill="hold">
                            <p:stCondLst>
                              <p:cond delay="6000"/>
                            </p:stCondLst>
                            <p:childTnLst>
                              <p:par>
                                <p:cTn id="55" presetID="9" presetClass="entr" presetSubtype="0" fill="hold" grpId="0" nodeType="afterEffect">
                                  <p:stCondLst>
                                    <p:cond delay="0"/>
                                  </p:stCondLst>
                                  <p:childTnLst>
                                    <p:set>
                                      <p:cBhvr>
                                        <p:cTn id="56" dur="indefinite" fill="hold"/>
                                        <p:tgtEl>
                                          <p:spTgt spid="303"/>
                                        </p:tgtEl>
                                        <p:attrNameLst>
                                          <p:attrName>style.visibility</p:attrName>
                                        </p:attrNameLst>
                                      </p:cBhvr>
                                      <p:to>
                                        <p:strVal val="visible"/>
                                      </p:to>
                                    </p:set>
                                    <p:animEffect transition="in" filter="dissolve">
                                      <p:cBhvr>
                                        <p:cTn id="57" dur="500"/>
                                        <p:tgtEl>
                                          <p:spTgt spid="303"/>
                                        </p:tgtEl>
                                      </p:cBhvr>
                                    </p:animEffect>
                                  </p:childTnLst>
                                </p:cTn>
                              </p:par>
                            </p:childTnLst>
                          </p:cTn>
                        </p:par>
                        <p:par>
                          <p:cTn id="58" fill="hold">
                            <p:stCondLst>
                              <p:cond delay="6500"/>
                            </p:stCondLst>
                            <p:childTnLst>
                              <p:par>
                                <p:cTn id="59" presetID="9" presetClass="entr" presetSubtype="0" fill="hold" grpId="0" nodeType="afterEffect">
                                  <p:stCondLst>
                                    <p:cond delay="0"/>
                                  </p:stCondLst>
                                  <p:childTnLst>
                                    <p:set>
                                      <p:cBhvr>
                                        <p:cTn id="60" dur="indefinite" fill="hold"/>
                                        <p:tgtEl>
                                          <p:spTgt spid="300"/>
                                        </p:tgtEl>
                                        <p:attrNameLst>
                                          <p:attrName>style.visibility</p:attrName>
                                        </p:attrNameLst>
                                      </p:cBhvr>
                                      <p:to>
                                        <p:strVal val="visible"/>
                                      </p:to>
                                    </p:set>
                                    <p:animEffect transition="in" filter="dissolve">
                                      <p:cBhvr>
                                        <p:cTn id="61" dur="500"/>
                                        <p:tgtEl>
                                          <p:spTgt spid="300"/>
                                        </p:tgtEl>
                                      </p:cBhvr>
                                    </p:animEffect>
                                  </p:childTnLst>
                                </p:cTn>
                              </p:par>
                            </p:childTnLst>
                          </p:cTn>
                        </p:par>
                        <p:par>
                          <p:cTn id="62" fill="hold">
                            <p:stCondLst>
                              <p:cond delay="7000"/>
                            </p:stCondLst>
                            <p:childTnLst>
                              <p:par>
                                <p:cTn id="63" presetID="9" presetClass="entr" presetSubtype="0" fill="hold" grpId="0" nodeType="afterEffect">
                                  <p:stCondLst>
                                    <p:cond delay="0"/>
                                  </p:stCondLst>
                                  <p:childTnLst>
                                    <p:set>
                                      <p:cBhvr>
                                        <p:cTn id="64" dur="indefinite" fill="hold"/>
                                        <p:tgtEl>
                                          <p:spTgt spid="297"/>
                                        </p:tgtEl>
                                        <p:attrNameLst>
                                          <p:attrName>style.visibility</p:attrName>
                                        </p:attrNameLst>
                                      </p:cBhvr>
                                      <p:to>
                                        <p:strVal val="visible"/>
                                      </p:to>
                                    </p:set>
                                    <p:animEffect transition="in" filter="dissolve">
                                      <p:cBhvr>
                                        <p:cTn id="65" dur="500"/>
                                        <p:tgtEl>
                                          <p:spTgt spid="297"/>
                                        </p:tgtEl>
                                      </p:cBhvr>
                                    </p:animEffect>
                                  </p:childTnLst>
                                </p:cTn>
                              </p:par>
                            </p:childTnLst>
                          </p:cTn>
                        </p:par>
                        <p:par>
                          <p:cTn id="66" fill="hold">
                            <p:stCondLst>
                              <p:cond delay="7500"/>
                            </p:stCondLst>
                            <p:childTnLst>
                              <p:par>
                                <p:cTn id="67" presetID="9" presetClass="entr" presetSubtype="0" fill="hold" grpId="0" nodeType="afterEffect">
                                  <p:stCondLst>
                                    <p:cond delay="0"/>
                                  </p:stCondLst>
                                  <p:childTnLst>
                                    <p:set>
                                      <p:cBhvr>
                                        <p:cTn id="68" dur="indefinite" fill="hold"/>
                                        <p:tgtEl>
                                          <p:spTgt spid="294"/>
                                        </p:tgtEl>
                                        <p:attrNameLst>
                                          <p:attrName>style.visibility</p:attrName>
                                        </p:attrNameLst>
                                      </p:cBhvr>
                                      <p:to>
                                        <p:strVal val="visible"/>
                                      </p:to>
                                    </p:set>
                                    <p:animEffect transition="in" filter="dissolve">
                                      <p:cBhvr>
                                        <p:cTn id="69" dur="500"/>
                                        <p:tgtEl>
                                          <p:spTgt spid="294"/>
                                        </p:tgtEl>
                                      </p:cBhvr>
                                    </p:animEffect>
                                  </p:childTnLst>
                                </p:cTn>
                              </p:par>
                            </p:childTnLst>
                          </p:cTn>
                        </p:par>
                        <p:par>
                          <p:cTn id="70" fill="hold">
                            <p:stCondLst>
                              <p:cond delay="8000"/>
                            </p:stCondLst>
                            <p:childTnLst>
                              <p:par>
                                <p:cTn id="71" fill="hold" grpId="1" nodeType="afterEffect">
                                  <p:stCondLst>
                                    <p:cond delay="0"/>
                                  </p:stCondLst>
                                  <p:childTnLst>
                                    <p:set>
                                      <p:cBhvr>
                                        <p:cTn id="72" dur="indefinite" fill="hold"/>
                                        <p:tgtEl>
                                          <p:spTgt spid="334"/>
                                        </p:tgtEl>
                                        <p:attrNameLst>
                                          <p:attrName>style.opacity</p:attrName>
                                        </p:attrNameLst>
                                      </p:cBhvr>
                                      <p:to>
                                        <p:strVal val="0.20"/>
                                      </p:to>
                                    </p:set>
                                    <p:animEffect filter="image" prLst="opacity: 0.20; ">
                                      <p:cBhvr>
                                        <p:cTn id="73" dur="indefinite" fill="hold"/>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advAuto="0"/>
      <p:bldP spid="282" grpId="0" animBg="1" advAuto="0"/>
      <p:bldP spid="285" grpId="0" animBg="1" advAuto="0"/>
      <p:bldP spid="288" grpId="0" animBg="1" advAuto="0"/>
      <p:bldP spid="291" grpId="0" animBg="1" advAuto="0"/>
      <p:bldP spid="294" grpId="0" animBg="1" advAuto="0"/>
      <p:bldP spid="297" grpId="0" animBg="1" advAuto="0"/>
      <p:bldP spid="300" grpId="0" animBg="1" advAuto="0"/>
      <p:bldP spid="303" grpId="0" animBg="1" advAuto="0"/>
      <p:bldP spid="304" grpId="0" animBg="1" advAuto="0"/>
      <p:bldP spid="304" grpId="1" animBg="1" advAuto="0"/>
      <p:bldP spid="308" grpId="0" animBg="1" advAuto="0"/>
      <p:bldP spid="308" grpId="1" animBg="1" advAuto="0"/>
      <p:bldP spid="317" grpId="0" animBg="1" advAuto="0"/>
      <p:bldP spid="317" grpId="1" animBg="1" advAuto="0"/>
      <p:bldP spid="334" grpId="0" animBg="1" advAuto="0"/>
      <p:bldP spid="334"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p:cNvSpPr>
          <p:nvPr>
            <p:ph type="title"/>
          </p:nvPr>
        </p:nvSpPr>
        <p:spPr>
          <a:xfrm>
            <a:off x="467360" y="371475"/>
            <a:ext cx="8065770" cy="880745"/>
          </a:xfrm>
          <a:prstGeom prst="rect">
            <a:avLst/>
          </a:prstGeom>
        </p:spPr>
        <p:txBody>
          <a:bodyPr>
            <a:noAutofit/>
          </a:bodyPr>
          <a:lstStyle>
            <a:lvl1pPr defTabSz="694690">
              <a:defRPr sz="3190"/>
            </a:lvl1pPr>
          </a:lstStyle>
          <a:p>
            <a:r>
              <a:rPr sz="3000" dirty="0"/>
              <a:t>Real-time Interactive Session with </a:t>
            </a:r>
            <a:r>
              <a:rPr sz="3000" dirty="0" err="1" smtClean="0"/>
              <a:t>JumpCut</a:t>
            </a:r>
            <a:r>
              <a:rPr lang="en-US" sz="3000" dirty="0"/>
              <a:t> </a:t>
            </a:r>
            <a:r>
              <a:rPr lang="en-US" sz="3000" dirty="0" smtClean="0"/>
              <a:t>(sped up 1.5x)</a:t>
            </a:r>
            <a:r>
              <a:rPr lang="zh-CN" altLang="en-US" sz="3000" dirty="0" smtClean="0">
                <a:ea typeface="宋体" charset="0"/>
              </a:rPr>
              <a:t>（实时交互式会话跳切（加快1.5倍））</a:t>
            </a:r>
            <a:endParaRPr lang="zh-CN" altLang="en-US" sz="3000" dirty="0" smtClean="0">
              <a:ea typeface="宋体" charset="0"/>
            </a:endParaRPr>
          </a:p>
        </p:txBody>
      </p:sp>
      <p:pic>
        <p:nvPicPr>
          <p:cNvPr id="3" name="Demo_skater_30s">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0" y="1254968"/>
            <a:ext cx="9144000" cy="5486400"/>
          </a:xfrm>
          <a:prstGeom prst="rect">
            <a:avLst/>
          </a:prstGeom>
        </p:spPr>
      </p:pic>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2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p:cNvSpPr>
          <p:nvPr>
            <p:ph type="body" sz="quarter" idx="1"/>
          </p:nvPr>
        </p:nvSpPr>
        <p:spPr>
          <a:xfrm>
            <a:off x="966427" y="2061641"/>
            <a:ext cx="7211146" cy="863302"/>
          </a:xfrm>
          <a:prstGeom prst="rect">
            <a:avLst/>
          </a:prstGeom>
        </p:spPr>
        <p:txBody>
          <a:bodyPr/>
          <a:lstStyle>
            <a:lvl1pPr algn="ctr">
              <a:spcBef>
                <a:spcPts val="1000"/>
              </a:spcBef>
              <a:defRPr sz="4400">
                <a:solidFill>
                  <a:srgbClr val="FFC000"/>
                </a:solidFill>
              </a:defRPr>
            </a:lvl1pPr>
          </a:lstStyle>
          <a:p>
            <a:r>
              <a:t>Thank you!</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prstGeom prst="rect">
            <a:avLst/>
          </a:prstGeom>
        </p:spPr>
        <p:txBody>
          <a:bodyPr>
            <a:normAutofit fontScale="90000"/>
          </a:bodyPr>
          <a:lstStyle>
            <a:lvl1pPr defTabSz="767715">
              <a:defRPr sz="3530"/>
            </a:lvl1pPr>
          </a:lstStyle>
          <a:p>
            <a:r>
              <a:rPr dirty="0"/>
              <a:t>Challenges</a:t>
            </a:r>
          </a:p>
        </p:txBody>
      </p:sp>
      <p:sp>
        <p:nvSpPr>
          <p:cNvPr id="176" name="Shape 176"/>
          <p:cNvSpPr>
            <a:spLocks noGrp="1"/>
          </p:cNvSpPr>
          <p:nvPr>
            <p:ph type="body" sz="quarter" idx="1"/>
          </p:nvPr>
        </p:nvSpPr>
        <p:spPr>
          <a:xfrm>
            <a:off x="457199" y="1341562"/>
            <a:ext cx="4906890" cy="1727399"/>
          </a:xfrm>
          <a:prstGeom prst="rect">
            <a:avLst/>
          </a:prstGeom>
        </p:spPr>
        <p:txBody>
          <a:bodyPr/>
          <a:lstStyle/>
          <a:p>
            <a:pPr marL="342900" indent="-342900">
              <a:spcBef>
                <a:spcPts val="600"/>
              </a:spcBef>
              <a:buClr>
                <a:srgbClr val="FFC000"/>
              </a:buClr>
              <a:buSzPct val="75000"/>
              <a:buFont typeface="Arial"/>
              <a:buChar char="•"/>
              <a:defRPr sz="2800"/>
            </a:pPr>
            <a:r>
              <a:t>Fast moving objects</a:t>
            </a:r>
          </a:p>
          <a:p>
            <a:pPr marL="342900" indent="-342900">
              <a:spcBef>
                <a:spcPts val="600"/>
              </a:spcBef>
              <a:buClr>
                <a:srgbClr val="FFC000"/>
              </a:buClr>
              <a:buSzPct val="75000"/>
              <a:buFont typeface="Arial"/>
              <a:buChar char="•"/>
              <a:defRPr sz="2800">
                <a:solidFill>
                  <a:srgbClr val="FF0000"/>
                </a:solidFill>
              </a:defRPr>
            </a:pPr>
            <a:r>
              <a:t>Topology changes</a:t>
            </a:r>
          </a:p>
        </p:txBody>
      </p:sp>
      <p:pic>
        <p:nvPicPr>
          <p:cNvPr id="177" name="image27.png" descr="G:\computer graphics\Jumpcut_data\dataset\FAST\cheetah\032.png"/>
          <p:cNvPicPr>
            <a:picLocks noChangeAspect="1"/>
          </p:cNvPicPr>
          <p:nvPr/>
        </p:nvPicPr>
        <p:blipFill>
          <a:blip r:embed="rId1"/>
          <a:srcRect/>
          <a:stretch>
            <a:fillRect/>
          </a:stretch>
        </p:blipFill>
        <p:spPr>
          <a:xfrm>
            <a:off x="6156176" y="2852935"/>
            <a:ext cx="2520281" cy="1417659"/>
          </a:xfrm>
          <a:prstGeom prst="rect">
            <a:avLst/>
          </a:prstGeom>
          <a:ln w="12700">
            <a:miter lim="400000"/>
            <a:headEnd/>
            <a:tailEnd/>
          </a:ln>
        </p:spPr>
      </p:pic>
      <p:pic>
        <p:nvPicPr>
          <p:cNvPr id="178" name="image28.png" descr="G:\computer graphics\Jumpcut_data\dataset\FAST\cheetah\028.png"/>
          <p:cNvPicPr>
            <a:picLocks noChangeAspect="1"/>
          </p:cNvPicPr>
          <p:nvPr/>
        </p:nvPicPr>
        <p:blipFill>
          <a:blip r:embed="rId2"/>
          <a:srcRect/>
          <a:stretch>
            <a:fillRect/>
          </a:stretch>
        </p:blipFill>
        <p:spPr>
          <a:xfrm>
            <a:off x="3347863" y="2852935"/>
            <a:ext cx="2520281" cy="1417659"/>
          </a:xfrm>
          <a:prstGeom prst="rect">
            <a:avLst/>
          </a:prstGeom>
          <a:ln w="12700">
            <a:miter lim="400000"/>
            <a:headEnd/>
            <a:tailEnd/>
          </a:ln>
        </p:spPr>
      </p:pic>
      <p:pic>
        <p:nvPicPr>
          <p:cNvPr id="179" name="image29.png" descr="D:\kuaipan\VideoSeg\presentation\footage\topology\040.png"/>
          <p:cNvPicPr>
            <a:picLocks noChangeAspect="1"/>
          </p:cNvPicPr>
          <p:nvPr/>
        </p:nvPicPr>
        <p:blipFill>
          <a:blip r:embed="rId3"/>
          <a:srcRect/>
          <a:stretch>
            <a:fillRect/>
          </a:stretch>
        </p:blipFill>
        <p:spPr>
          <a:xfrm>
            <a:off x="3348144" y="4665696"/>
            <a:ext cx="2520001" cy="1579202"/>
          </a:xfrm>
          <a:prstGeom prst="rect">
            <a:avLst/>
          </a:prstGeom>
          <a:ln w="12700">
            <a:miter lim="400000"/>
            <a:headEnd/>
            <a:tailEnd/>
          </a:ln>
        </p:spPr>
      </p:pic>
      <p:pic>
        <p:nvPicPr>
          <p:cNvPr id="180" name="image30.png" descr="D:\kuaipan\VideoSeg\presentation\footage\topology\044.png"/>
          <p:cNvPicPr>
            <a:picLocks noChangeAspect="1"/>
          </p:cNvPicPr>
          <p:nvPr/>
        </p:nvPicPr>
        <p:blipFill>
          <a:blip r:embed="rId4"/>
          <a:srcRect/>
          <a:stretch>
            <a:fillRect/>
          </a:stretch>
        </p:blipFill>
        <p:spPr>
          <a:xfrm>
            <a:off x="6156455" y="4665696"/>
            <a:ext cx="2520002" cy="1579202"/>
          </a:xfrm>
          <a:prstGeom prst="rect">
            <a:avLst/>
          </a:prstGeom>
          <a:ln w="12700">
            <a:miter lim="400000"/>
            <a:headEnd/>
            <a:tailEnd/>
          </a:ln>
        </p:spPr>
      </p:pic>
      <p:sp>
        <p:nvSpPr>
          <p:cNvPr id="181" name="Shape 181"/>
          <p:cNvSpPr/>
          <p:nvPr/>
        </p:nvSpPr>
        <p:spPr>
          <a:xfrm>
            <a:off x="4213261" y="4232592"/>
            <a:ext cx="789484" cy="372750"/>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F28</a:t>
            </a:r>
          </a:p>
        </p:txBody>
      </p:sp>
      <p:sp>
        <p:nvSpPr>
          <p:cNvPr id="182" name="Shape 182"/>
          <p:cNvSpPr/>
          <p:nvPr/>
        </p:nvSpPr>
        <p:spPr>
          <a:xfrm>
            <a:off x="7021714" y="4232592"/>
            <a:ext cx="789484" cy="372750"/>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F32</a:t>
            </a:r>
          </a:p>
        </p:txBody>
      </p:sp>
      <p:sp>
        <p:nvSpPr>
          <p:cNvPr id="183" name="Shape 183"/>
          <p:cNvSpPr/>
          <p:nvPr/>
        </p:nvSpPr>
        <p:spPr>
          <a:xfrm>
            <a:off x="4213402" y="6197241"/>
            <a:ext cx="789484"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F40</a:t>
            </a:r>
          </a:p>
        </p:txBody>
      </p:sp>
      <p:sp>
        <p:nvSpPr>
          <p:cNvPr id="184" name="Shape 184"/>
          <p:cNvSpPr/>
          <p:nvPr/>
        </p:nvSpPr>
        <p:spPr>
          <a:xfrm>
            <a:off x="7021573" y="6197241"/>
            <a:ext cx="789484" cy="372751"/>
          </a:xfrm>
          <a:prstGeom prst="rect">
            <a:avLst/>
          </a:prstGeom>
          <a:ln w="12700">
            <a:miter lim="400000"/>
          </a:ln>
        </p:spPr>
        <p:txBody>
          <a:bodyPr lIns="45719" rIns="45719">
            <a:spAutoFit/>
          </a:bodyPr>
          <a:lstStyle>
            <a:lvl1pPr algn="ctr">
              <a:defRPr sz="2000" b="1">
                <a:solidFill>
                  <a:srgbClr val="D9D9D9"/>
                </a:solidFill>
                <a:latin typeface="Times New Roman"/>
                <a:ea typeface="Times New Roman"/>
                <a:cs typeface="Times New Roman"/>
                <a:sym typeface="Times New Roman"/>
              </a:defRPr>
            </a:lvl1pPr>
          </a:lstStyle>
          <a:p>
            <a:r>
              <a:t>F44</a:t>
            </a:r>
          </a:p>
        </p:txBody>
      </p:sp>
      <p:pic>
        <p:nvPicPr>
          <p:cNvPr id="185" name="image31.png" descr="D:\kuaipan\VideoSeg\presentation\footage\topology-change\028_circle.png"/>
          <p:cNvPicPr>
            <a:picLocks noChangeAspect="1"/>
          </p:cNvPicPr>
          <p:nvPr/>
        </p:nvPicPr>
        <p:blipFill>
          <a:blip r:embed="rId5"/>
          <a:srcRect/>
          <a:stretch>
            <a:fillRect/>
          </a:stretch>
        </p:blipFill>
        <p:spPr>
          <a:xfrm>
            <a:off x="3346544" y="2852193"/>
            <a:ext cx="2521601" cy="1418401"/>
          </a:xfrm>
          <a:prstGeom prst="rect">
            <a:avLst/>
          </a:prstGeom>
          <a:ln w="12700">
            <a:miter lim="400000"/>
            <a:headEnd/>
            <a:tailEnd/>
          </a:ln>
        </p:spPr>
      </p:pic>
      <p:pic>
        <p:nvPicPr>
          <p:cNvPr id="186" name="image32.pdf" descr="circle-main.pdf"/>
          <p:cNvPicPr>
            <a:picLocks noChangeAspect="1"/>
          </p:cNvPicPr>
          <p:nvPr/>
        </p:nvPicPr>
        <p:blipFill>
          <a:blip r:embed="rId6"/>
          <a:srcRect/>
          <a:stretch>
            <a:fillRect/>
          </a:stretch>
        </p:blipFill>
        <p:spPr>
          <a:xfrm>
            <a:off x="3707903" y="3429000"/>
            <a:ext cx="646851" cy="646851"/>
          </a:xfrm>
          <a:prstGeom prst="rect">
            <a:avLst/>
          </a:prstGeom>
          <a:ln w="12700">
            <a:miter lim="400000"/>
            <a:headEnd/>
            <a:tailEnd/>
          </a:ln>
        </p:spPr>
      </p:pic>
      <p:pic>
        <p:nvPicPr>
          <p:cNvPr id="187" name="image33.png" descr="D:\kuaipan\VideoSeg\presentation\footage\topology-change\040_circle.png"/>
          <p:cNvPicPr>
            <a:picLocks noChangeAspect="1"/>
          </p:cNvPicPr>
          <p:nvPr/>
        </p:nvPicPr>
        <p:blipFill>
          <a:blip r:embed="rId7"/>
          <a:srcRect/>
          <a:stretch>
            <a:fillRect/>
          </a:stretch>
        </p:blipFill>
        <p:spPr>
          <a:xfrm>
            <a:off x="3346229" y="4664497"/>
            <a:ext cx="2521916" cy="1580401"/>
          </a:xfrm>
          <a:prstGeom prst="rect">
            <a:avLst/>
          </a:prstGeom>
          <a:ln w="12700">
            <a:miter lim="400000"/>
            <a:headEnd/>
            <a:tailEnd/>
          </a:ln>
        </p:spPr>
      </p:pic>
      <p:pic>
        <p:nvPicPr>
          <p:cNvPr id="188" name="image32.pdf" descr="circle-main.pdf"/>
          <p:cNvPicPr>
            <a:picLocks noChangeAspect="1"/>
          </p:cNvPicPr>
          <p:nvPr/>
        </p:nvPicPr>
        <p:blipFill>
          <a:blip r:embed="rId6"/>
          <a:srcRect/>
          <a:stretch>
            <a:fillRect/>
          </a:stretch>
        </p:blipFill>
        <p:spPr>
          <a:xfrm>
            <a:off x="4679460" y="4725144"/>
            <a:ext cx="828645" cy="828645"/>
          </a:xfrm>
          <a:prstGeom prst="rect">
            <a:avLst/>
          </a:prstGeom>
          <a:ln w="12700">
            <a:miter lim="400000"/>
            <a:headEnd/>
            <a:tailEnd/>
          </a:ln>
        </p:spPr>
      </p:pic>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indefinite" fill="hold"/>
                                        <p:tgtEl>
                                          <p:spTgt spid="186"/>
                                        </p:tgtEl>
                                        <p:attrNameLst>
                                          <p:attrName>style.visibility</p:attrName>
                                        </p:attrNameLst>
                                      </p:cBhvr>
                                      <p:to>
                                        <p:strVal val="visible"/>
                                      </p:to>
                                    </p:set>
                                    <p:animEffect transition="in" filter="dissolve">
                                      <p:cBhvr>
                                        <p:cTn id="7" dur="500"/>
                                        <p:tgtEl>
                                          <p:spTgt spid="186"/>
                                        </p:tgtEl>
                                      </p:cBhvr>
                                    </p:animEffect>
                                  </p:childTnLst>
                                </p:cTn>
                              </p:par>
                            </p:childTnLst>
                          </p:cTn>
                        </p:par>
                        <p:par>
                          <p:cTn id="8" fill="hold">
                            <p:stCondLst>
                              <p:cond delay="500"/>
                            </p:stCondLst>
                            <p:childTnLst>
                              <p:par>
                                <p:cTn id="9" presetID="9" presetClass="entr" presetSubtype="0" fill="hold" grpId="2" nodeType="afterEffect">
                                  <p:stCondLst>
                                    <p:cond delay="0"/>
                                  </p:stCondLst>
                                  <p:childTnLst>
                                    <p:set>
                                      <p:cBhvr>
                                        <p:cTn id="10" dur="indefinite" fill="hold"/>
                                        <p:tgtEl>
                                          <p:spTgt spid="185"/>
                                        </p:tgtEl>
                                        <p:attrNameLst>
                                          <p:attrName>style.visibility</p:attrName>
                                        </p:attrNameLst>
                                      </p:cBhvr>
                                      <p:to>
                                        <p:strVal val="visible"/>
                                      </p:to>
                                    </p:set>
                                    <p:animEffect transition="in" filter="dissolve">
                                      <p:cBhvr>
                                        <p:cTn id="11" dur="500"/>
                                        <p:tgtEl>
                                          <p:spTgt spid="185"/>
                                        </p:tgtEl>
                                      </p:cBhvr>
                                    </p:animEffect>
                                  </p:childTnLst>
                                </p:cTn>
                              </p:par>
                            </p:childTnLst>
                          </p:cTn>
                        </p:par>
                        <p:par>
                          <p:cTn id="12" fill="hold">
                            <p:stCondLst>
                              <p:cond delay="1000"/>
                            </p:stCondLst>
                            <p:childTnLst>
                              <p:par>
                                <p:cTn id="13" presetID="9" presetClass="entr" presetSubtype="0" fill="hold" grpId="3" nodeType="afterEffect">
                                  <p:stCondLst>
                                    <p:cond delay="0"/>
                                  </p:stCondLst>
                                  <p:childTnLst>
                                    <p:set>
                                      <p:cBhvr>
                                        <p:cTn id="14" dur="indefinite" fill="hold"/>
                                        <p:tgtEl>
                                          <p:spTgt spid="187"/>
                                        </p:tgtEl>
                                        <p:attrNameLst>
                                          <p:attrName>style.visibility</p:attrName>
                                        </p:attrNameLst>
                                      </p:cBhvr>
                                      <p:to>
                                        <p:strVal val="visible"/>
                                      </p:to>
                                    </p:set>
                                    <p:animEffect transition="in" filter="dissolve">
                                      <p:cBhvr>
                                        <p:cTn id="15" dur="500"/>
                                        <p:tgtEl>
                                          <p:spTgt spid="187"/>
                                        </p:tgtEl>
                                      </p:cBhvr>
                                    </p:animEffect>
                                  </p:childTnLst>
                                </p:cTn>
                              </p:par>
                            </p:childTnLst>
                          </p:cTn>
                        </p:par>
                        <p:par>
                          <p:cTn id="16" fill="hold">
                            <p:stCondLst>
                              <p:cond delay="1500"/>
                            </p:stCondLst>
                            <p:childTnLst>
                              <p:par>
                                <p:cTn id="17" presetID="9" presetClass="entr" presetSubtype="0" fill="hold" grpId="4" nodeType="afterEffect">
                                  <p:stCondLst>
                                    <p:cond delay="0"/>
                                  </p:stCondLst>
                                  <p:childTnLst>
                                    <p:set>
                                      <p:cBhvr>
                                        <p:cTn id="18" dur="indefinite" fill="hold"/>
                                        <p:tgtEl>
                                          <p:spTgt spid="188"/>
                                        </p:tgtEl>
                                        <p:attrNameLst>
                                          <p:attrName>style.visibility</p:attrName>
                                        </p:attrNameLst>
                                      </p:cBhvr>
                                      <p:to>
                                        <p:strVal val="visible"/>
                                      </p:to>
                                    </p:set>
                                    <p:animEffect transition="in" filter="dissolve">
                                      <p:cBhvr>
                                        <p:cTn id="19"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2" animBg="1" advAuto="0"/>
      <p:bldP spid="186" grpId="1" animBg="1" advAuto="0"/>
      <p:bldP spid="187" grpId="3" animBg="1" advAuto="0"/>
      <p:bldP spid="188" grpId="4"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normAutofit/>
          </a:bodyPr>
          <a:lstStyle/>
          <a:p>
            <a:pPr defTabSz="740410">
              <a:defRPr sz="3400"/>
            </a:pPr>
            <a:r>
              <a:rPr lang="en-US" altLang="zh-CN" sz="3200" dirty="0" err="1"/>
              <a:t>SnapCut</a:t>
            </a:r>
            <a:r>
              <a:rPr lang="en-US" altLang="zh-CN" sz="3200" dirty="0"/>
              <a:t> </a:t>
            </a:r>
            <a:r>
              <a:rPr lang="en-US" altLang="zh-CN" sz="3200" dirty="0" smtClean="0"/>
              <a:t>[</a:t>
            </a:r>
            <a:r>
              <a:rPr sz="3200" dirty="0" err="1" smtClean="0"/>
              <a:t>Bai</a:t>
            </a:r>
            <a:r>
              <a:rPr sz="3200" dirty="0" smtClean="0"/>
              <a:t> </a:t>
            </a:r>
            <a:r>
              <a:rPr sz="3200" i="1" dirty="0">
                <a:latin typeface="+mn-lt"/>
                <a:ea typeface="+mn-ea"/>
                <a:cs typeface="+mn-cs"/>
                <a:sym typeface="Helvetica"/>
              </a:rPr>
              <a:t>et al. </a:t>
            </a:r>
            <a:r>
              <a:rPr sz="3200" dirty="0" smtClean="0"/>
              <a:t>2009</a:t>
            </a:r>
            <a:r>
              <a:rPr lang="en-US" sz="3200" dirty="0"/>
              <a:t>]</a:t>
            </a:r>
            <a:r>
              <a:rPr lang="zh-CN" altLang="en-US" sz="3200" dirty="0">
                <a:ea typeface="宋体" charset="0"/>
              </a:rPr>
              <a:t>（单元切割）</a:t>
            </a:r>
            <a:endParaRPr lang="zh-CN" altLang="en-US" sz="3200" dirty="0">
              <a:ea typeface="宋体" charset="0"/>
            </a:endParaRPr>
          </a:p>
        </p:txBody>
      </p:sp>
      <p:pic>
        <p:nvPicPr>
          <p:cNvPr id="193" name="image34.png"/>
          <p:cNvPicPr>
            <a:picLocks noChangeAspect="1"/>
          </p:cNvPicPr>
          <p:nvPr/>
        </p:nvPicPr>
        <p:blipFill>
          <a:blip r:embed="rId1"/>
          <a:srcRect/>
          <a:stretch>
            <a:fillRect/>
          </a:stretch>
        </p:blipFill>
        <p:spPr>
          <a:xfrm>
            <a:off x="97454" y="2348880"/>
            <a:ext cx="8949094" cy="2784451"/>
          </a:xfrm>
          <a:prstGeom prst="rect">
            <a:avLst/>
          </a:prstGeom>
          <a:ln w="12700">
            <a:miter lim="400000"/>
            <a:headEnd/>
            <a:tailEnd/>
          </a:ln>
        </p:spPr>
      </p:pic>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title"/>
          </p:nvPr>
        </p:nvSpPr>
        <p:spPr>
          <a:prstGeom prst="rect">
            <a:avLst/>
          </a:prstGeom>
        </p:spPr>
        <p:txBody>
          <a:bodyPr>
            <a:normAutofit/>
          </a:bodyPr>
          <a:lstStyle/>
          <a:p>
            <a:pPr defTabSz="740410">
              <a:defRPr sz="3400"/>
            </a:pPr>
            <a:r>
              <a:rPr lang="en-US" sz="3200" dirty="0" err="1" smtClean="0"/>
              <a:t>SnapCut</a:t>
            </a:r>
            <a:r>
              <a:rPr sz="3200" dirty="0" smtClean="0"/>
              <a:t> </a:t>
            </a:r>
            <a:r>
              <a:rPr sz="3200" dirty="0"/>
              <a:t>[</a:t>
            </a:r>
            <a:r>
              <a:rPr sz="3200" dirty="0" err="1"/>
              <a:t>Bai</a:t>
            </a:r>
            <a:r>
              <a:rPr sz="3200" dirty="0"/>
              <a:t> </a:t>
            </a:r>
            <a:r>
              <a:rPr sz="3200" i="1" dirty="0">
                <a:latin typeface="+mn-lt"/>
                <a:ea typeface="+mn-ea"/>
                <a:cs typeface="+mn-cs"/>
                <a:sym typeface="Helvetica"/>
              </a:rPr>
              <a:t>et al. </a:t>
            </a:r>
            <a:r>
              <a:rPr sz="3200" dirty="0"/>
              <a:t>2009]</a:t>
            </a:r>
          </a:p>
        </p:txBody>
      </p:sp>
      <p:pic>
        <p:nvPicPr>
          <p:cNvPr id="5" name="media6.mov"/>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310654" y="1662337"/>
            <a:ext cx="8522693" cy="4794017"/>
          </a:xfrm>
          <a:prstGeom prst="rect">
            <a:avLst/>
          </a:prstGeom>
          <a:ln w="12700">
            <a:miter lim="400000"/>
            <a:headEnd/>
            <a:tailEnd/>
          </a:ln>
        </p:spPr>
      </p:pic>
      <p:sp>
        <p:nvSpPr>
          <p:cNvPr id="6" name="Shape 197"/>
          <p:cNvSpPr txBox="1"/>
          <p:nvPr/>
        </p:nvSpPr>
        <p:spPr>
          <a:xfrm>
            <a:off x="2124075" y="980440"/>
            <a:ext cx="6169660" cy="609600"/>
          </a:xfrm>
          <a:prstGeom prst="rect">
            <a:avLst/>
          </a:prstGeom>
          <a:ln w="12700">
            <a:miter lim="400000"/>
          </a:ln>
        </p:spPr>
        <p:txBody>
          <a:bodyPr lIns="45719" rIns="45719" anchor="ctr">
            <a:normAutofit/>
          </a:bodyPr>
          <a:lstStyle>
            <a:lvl1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1pPr>
            <a:lvl2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2pPr>
            <a:lvl3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3pPr>
            <a:lvl4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4pPr>
            <a:lvl5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5pPr>
            <a:lvl6pPr marL="0" marR="0" indent="4572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6pPr>
            <a:lvl7pPr marL="0" marR="0" indent="9144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7pPr>
            <a:lvl8pPr marL="0" marR="0" indent="13716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8pPr>
            <a:lvl9pPr marL="0" marR="0" indent="18288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9pPr>
          </a:lstStyle>
          <a:p>
            <a:pPr algn="ctr" defTabSz="740410" hangingPunct="1">
              <a:defRPr sz="3400"/>
            </a:pPr>
            <a:r>
              <a:rPr lang="en-US" altLang="zh-CN" sz="2800" dirty="0"/>
              <a:t>Automatic Propagation</a:t>
            </a:r>
            <a:r>
              <a:rPr lang="zh-CN" altLang="en-US" sz="2800" dirty="0">
                <a:ea typeface="宋体" charset="0"/>
              </a:rPr>
              <a:t>（自动传播）</a:t>
            </a:r>
            <a:endParaRPr lang="zh-CN" altLang="en-US" sz="2800" dirty="0">
              <a:ea typeface="宋体" charset="0"/>
            </a:endParaRPr>
          </a:p>
        </p:txBody>
      </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title"/>
          </p:nvPr>
        </p:nvSpPr>
        <p:spPr>
          <a:xfrm>
            <a:off x="530860" y="401320"/>
            <a:ext cx="8065770" cy="804545"/>
          </a:xfrm>
          <a:prstGeom prst="rect">
            <a:avLst/>
          </a:prstGeom>
        </p:spPr>
        <p:txBody>
          <a:bodyPr>
            <a:normAutofit fontScale="90000"/>
          </a:bodyPr>
          <a:lstStyle/>
          <a:p>
            <a:pPr defTabSz="740410">
              <a:defRPr sz="3400"/>
            </a:pPr>
            <a:r>
              <a:rPr lang="en-US" sz="3200" dirty="0" smtClean="0">
                <a:latin typeface="Trebuchet MS" pitchFamily="34" charset="0"/>
              </a:rPr>
              <a:t>Directional classifiers </a:t>
            </a:r>
            <a:r>
              <a:rPr sz="3200" dirty="0" smtClean="0">
                <a:latin typeface="Trebuchet MS" pitchFamily="34" charset="0"/>
              </a:rPr>
              <a:t>[</a:t>
            </a:r>
            <a:r>
              <a:rPr sz="3200" dirty="0" err="1" smtClean="0">
                <a:latin typeface="Trebuchet MS" pitchFamily="34" charset="0"/>
              </a:rPr>
              <a:t>Zhong</a:t>
            </a:r>
            <a:r>
              <a:rPr sz="3200" dirty="0" smtClean="0">
                <a:latin typeface="Trebuchet MS" pitchFamily="34" charset="0"/>
              </a:rPr>
              <a:t> </a:t>
            </a:r>
            <a:r>
              <a:rPr sz="3200" i="1" dirty="0">
                <a:latin typeface="Trebuchet MS" pitchFamily="34" charset="0"/>
                <a:ea typeface="+mn-ea"/>
                <a:cs typeface="+mn-cs"/>
                <a:sym typeface="Helvetica"/>
              </a:rPr>
              <a:t>et al. </a:t>
            </a:r>
            <a:r>
              <a:rPr sz="3200" dirty="0">
                <a:latin typeface="Trebuchet MS" pitchFamily="34" charset="0"/>
              </a:rPr>
              <a:t>2012]</a:t>
            </a:r>
            <a:r>
              <a:rPr lang="zh-CN" sz="3200" dirty="0">
                <a:latin typeface="Trebuchet MS" pitchFamily="34" charset="0"/>
                <a:ea typeface="宋体" charset="0"/>
              </a:rPr>
              <a:t>（方向分类）</a:t>
            </a:r>
            <a:endParaRPr lang="zh-CN" sz="3200" dirty="0">
              <a:latin typeface="Trebuchet MS" pitchFamily="34" charset="0"/>
              <a:ea typeface="宋体" charset="0"/>
            </a:endParaRPr>
          </a:p>
        </p:txBody>
      </p:sp>
      <p:pic>
        <p:nvPicPr>
          <p:cNvPr id="203" name="image36.png"/>
          <p:cNvPicPr>
            <a:picLocks noChangeAspect="1"/>
          </p:cNvPicPr>
          <p:nvPr/>
        </p:nvPicPr>
        <p:blipFill>
          <a:blip r:embed="rId1"/>
          <a:srcRect/>
          <a:stretch>
            <a:fillRect/>
          </a:stretch>
        </p:blipFill>
        <p:spPr>
          <a:xfrm>
            <a:off x="166623" y="1584907"/>
            <a:ext cx="8810754" cy="4004332"/>
          </a:xfrm>
          <a:prstGeom prst="rect">
            <a:avLst/>
          </a:prstGeom>
          <a:ln w="12700">
            <a:miter lim="400000"/>
            <a:headEnd/>
            <a:tailEnd/>
          </a:ln>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p:cNvSpPr>
          <p:nvPr>
            <p:ph type="title"/>
          </p:nvPr>
        </p:nvSpPr>
        <p:spPr>
          <a:prstGeom prst="rect">
            <a:avLst/>
          </a:prstGeom>
        </p:spPr>
        <p:txBody>
          <a:bodyPr>
            <a:normAutofit/>
          </a:bodyPr>
          <a:lstStyle/>
          <a:p>
            <a:pPr defTabSz="721995">
              <a:defRPr sz="3320"/>
            </a:pPr>
            <a:r>
              <a:rPr lang="fr-FR" altLang="zh-CN" sz="3200" dirty="0"/>
              <a:t>Directional classifiers [Zhong </a:t>
            </a:r>
            <a:r>
              <a:rPr lang="fr-FR" altLang="zh-CN" sz="3200" i="1" dirty="0">
                <a:sym typeface="Helvetica"/>
              </a:rPr>
              <a:t>et al. </a:t>
            </a:r>
            <a:r>
              <a:rPr lang="fr-FR" altLang="zh-CN" sz="3200" dirty="0"/>
              <a:t>2012]</a:t>
            </a:r>
            <a:endParaRPr sz="3200" dirty="0"/>
          </a:p>
        </p:txBody>
      </p:sp>
      <p:pic>
        <p:nvPicPr>
          <p:cNvPr id="4" name="1.03-zf12_resize_2.wmv">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rcRect/>
          <a:stretch>
            <a:fillRect/>
          </a:stretch>
        </p:blipFill>
        <p:spPr>
          <a:xfrm>
            <a:off x="309600" y="1661154"/>
            <a:ext cx="8524800" cy="4795200"/>
          </a:xfrm>
          <a:prstGeom prst="rect">
            <a:avLst/>
          </a:prstGeom>
        </p:spPr>
      </p:pic>
      <p:sp>
        <p:nvSpPr>
          <p:cNvPr id="5" name="Shape 197"/>
          <p:cNvSpPr txBox="1"/>
          <p:nvPr/>
        </p:nvSpPr>
        <p:spPr>
          <a:xfrm>
            <a:off x="2267744" y="1052736"/>
            <a:ext cx="4608512" cy="609601"/>
          </a:xfrm>
          <a:prstGeom prst="rect">
            <a:avLst/>
          </a:prstGeom>
          <a:ln w="12700">
            <a:miter lim="400000"/>
          </a:ln>
        </p:spPr>
        <p:txBody>
          <a:bodyPr lIns="45719" rIns="45719" anchor="ctr">
            <a:normAutofit/>
          </a:bodyPr>
          <a:lstStyle>
            <a:lvl1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1pPr>
            <a:lvl2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2pPr>
            <a:lvl3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3pPr>
            <a:lvl4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4pPr>
            <a:lvl5pPr marL="0" marR="0" indent="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5pPr>
            <a:lvl6pPr marL="0" marR="0" indent="4572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6pPr>
            <a:lvl7pPr marL="0" marR="0" indent="9144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7pPr>
            <a:lvl8pPr marL="0" marR="0" indent="13716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8pPr>
            <a:lvl9pPr marL="0" marR="0" indent="1828800" algn="l" defTabSz="914400" rtl="0" latinLnBrk="0">
              <a:spcBef>
                <a:spcPts val="0"/>
              </a:spcBef>
              <a:spcAft>
                <a:spcPts val="0"/>
              </a:spcAft>
              <a:buClrTx/>
              <a:buSzTx/>
              <a:buFontTx/>
              <a:buNone/>
              <a:defRPr sz="4200" b="0" i="0" u="none" strike="noStrike" cap="none" spc="0" baseline="0">
                <a:ln>
                  <a:noFill/>
                </a:ln>
                <a:solidFill>
                  <a:srgbClr val="FFBD04"/>
                </a:solidFill>
                <a:uFillTx/>
                <a:latin typeface="Trebuchet MS"/>
                <a:ea typeface="Trebuchet MS"/>
                <a:cs typeface="Trebuchet MS"/>
                <a:sym typeface="Trebuchet MS"/>
              </a:defRPr>
            </a:lvl9pPr>
          </a:lstStyle>
          <a:p>
            <a:pPr algn="ctr" defTabSz="740410" hangingPunct="1">
              <a:defRPr sz="3400"/>
            </a:pPr>
            <a:r>
              <a:rPr lang="en-US" altLang="zh-CN" sz="2800" dirty="0"/>
              <a:t>Automatic Propagation</a:t>
            </a:r>
            <a:endParaRPr lang="en-US" sz="2800" dirty="0"/>
          </a:p>
        </p:txBody>
      </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bjahn5_print">
  <a:themeElements>
    <a:clrScheme name="bjahn5_print">
      <a:dk1>
        <a:srgbClr val="000000"/>
      </a:dk1>
      <a:lt1>
        <a:srgbClr val="1D1D1D"/>
      </a:lt1>
      <a:dk2>
        <a:srgbClr val="A7A7A7"/>
      </a:dk2>
      <a:lt2>
        <a:srgbClr val="535353"/>
      </a:lt2>
      <a:accent1>
        <a:srgbClr val="336699"/>
      </a:accent1>
      <a:accent2>
        <a:srgbClr val="CCCCFF"/>
      </a:accent2>
      <a:accent3>
        <a:srgbClr val="8F8F8F"/>
      </a:accent3>
      <a:accent4>
        <a:srgbClr val="707070"/>
      </a:accent4>
      <a:accent5>
        <a:srgbClr val="ADB8CA"/>
      </a:accent5>
      <a:accent6>
        <a:srgbClr val="B9B9E7"/>
      </a:accent6>
      <a:hlink>
        <a:srgbClr val="0000FF"/>
      </a:hlink>
      <a:folHlink>
        <a:srgbClr val="FF00FF"/>
      </a:folHlink>
    </a:clrScheme>
    <a:fontScheme name="bjahn5_print">
      <a:majorFont>
        <a:latin typeface="Calibri"/>
        <a:ea typeface="Calibri"/>
        <a:cs typeface="Calibri"/>
      </a:majorFont>
      <a:minorFont>
        <a:latin typeface="Helvetica"/>
        <a:ea typeface="Helvetica"/>
        <a:cs typeface="Helvetica"/>
      </a:minorFont>
    </a:fontScheme>
    <a:fmtScheme name="bjahn5_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t">
        <a:spAutoFit/>
      </a:bodyPr>
      <a:lstStyle>
        <a:defPPr marL="0" marR="0" indent="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jahn5_print">
  <a:themeElements>
    <a:clrScheme name="bjahn5_print">
      <a:dk1>
        <a:srgbClr val="000000"/>
      </a:dk1>
      <a:lt1>
        <a:srgbClr val="FFFFFF"/>
      </a:lt1>
      <a:dk2>
        <a:srgbClr val="A7A7A7"/>
      </a:dk2>
      <a:lt2>
        <a:srgbClr val="535353"/>
      </a:lt2>
      <a:accent1>
        <a:srgbClr val="336699"/>
      </a:accent1>
      <a:accent2>
        <a:srgbClr val="CCCCFF"/>
      </a:accent2>
      <a:accent3>
        <a:srgbClr val="8F8F8F"/>
      </a:accent3>
      <a:accent4>
        <a:srgbClr val="707070"/>
      </a:accent4>
      <a:accent5>
        <a:srgbClr val="ADB8CA"/>
      </a:accent5>
      <a:accent6>
        <a:srgbClr val="B9B9E7"/>
      </a:accent6>
      <a:hlink>
        <a:srgbClr val="0000FF"/>
      </a:hlink>
      <a:folHlink>
        <a:srgbClr val="FF00FF"/>
      </a:folHlink>
    </a:clrScheme>
    <a:fontScheme name="bjahn5_print">
      <a:majorFont>
        <a:latin typeface="Calibri"/>
        <a:ea typeface="Calibri"/>
        <a:cs typeface="Calibri"/>
      </a:majorFont>
      <a:minorFont>
        <a:latin typeface="Helvetica"/>
        <a:ea typeface="Helvetica"/>
        <a:cs typeface="Helvetica"/>
      </a:minorFont>
    </a:fontScheme>
    <a:fmtScheme name="bjahn5_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t">
        <a:spAutoFit/>
      </a:bodyPr>
      <a:lstStyle>
        <a:defPPr marL="0" marR="0" indent="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latinLnBrk="0" hangingPunct="0">
          <a:spcBef>
            <a:spcPts val="0"/>
          </a:spcBef>
          <a:spcAft>
            <a:spcPts val="0"/>
          </a:spcAft>
          <a:buClrTx/>
          <a:buSzTx/>
          <a:buFontTx/>
          <a:buNone/>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latinLnBrk="1" hangingPunct="0">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2529</Words>
  <Application>Kingsoft Office WPP</Application>
  <PresentationFormat>全屏显示(4:3)</PresentationFormat>
  <Paragraphs>317</Paragraphs>
  <Slides>44</Slides>
  <Notes>43</Notes>
  <HiddenSlides>8</HiddenSlides>
  <MMClips>18</MMClips>
  <ScaleCrop>false</ScaleCrop>
  <HeadingPairs>
    <vt:vector size="4" baseType="variant">
      <vt:variant>
        <vt:lpstr>主题</vt:lpstr>
      </vt:variant>
      <vt:variant>
        <vt:i4>1</vt:i4>
      </vt:variant>
      <vt:variant>
        <vt:lpstr>幻灯片标题</vt:lpstr>
      </vt:variant>
      <vt:variant>
        <vt:i4>44</vt:i4>
      </vt:variant>
    </vt:vector>
  </HeadingPairs>
  <TitlesOfParts>
    <vt:vector size="45" baseType="lpstr">
      <vt:lpstr>bjahn5_print</vt:lpstr>
      <vt:lpstr>JumpCut: Non-Successive Mask Transfer and Interpolation for Video Cutout</vt:lpstr>
      <vt:lpstr>Video Cutout</vt:lpstr>
      <vt:lpstr>Mask Propagation</vt:lpstr>
      <vt:lpstr>Challenges</vt:lpstr>
      <vt:lpstr>Challenges</vt:lpstr>
      <vt:lpstr>SnapCut [Bai et al. 2009]</vt:lpstr>
      <vt:lpstr>SnapCut [Bai et al. 2009]</vt:lpstr>
      <vt:lpstr>Directional classifiers [Zhong et al. 2012]</vt:lpstr>
      <vt:lpstr>Directional classifiers [Zhong et al. 2012]</vt:lpstr>
      <vt:lpstr>Our Method</vt:lpstr>
      <vt:lpstr>Observation</vt:lpstr>
      <vt:lpstr>Mask Transfer</vt:lpstr>
      <vt:lpstr>Mask Transfer</vt:lpstr>
      <vt:lpstr>Mask Transfer with Optical Flow</vt:lpstr>
      <vt:lpstr>Mask Transfer with a Nearest Neighbor Field (NNF)</vt:lpstr>
      <vt:lpstr>Insight</vt:lpstr>
      <vt:lpstr>Split NNF</vt:lpstr>
      <vt:lpstr>Split NNF</vt:lpstr>
      <vt:lpstr>Split NNF - Background Alignment</vt:lpstr>
      <vt:lpstr>Split NNF - Foreground Alignment</vt:lpstr>
      <vt:lpstr>Nearest Neighbor Field - Initialization</vt:lpstr>
      <vt:lpstr>Nearest Neighbor Field – Random Search</vt:lpstr>
      <vt:lpstr>Nearest Neighbor Field – Patch Distance</vt:lpstr>
      <vt:lpstr>Split NNF vs. Others</vt:lpstr>
      <vt:lpstr>Bi-directional Mask Transfer (Mask Interpolation)</vt:lpstr>
      <vt:lpstr>Mask Interpolation</vt:lpstr>
      <vt:lpstr>Method Overview</vt:lpstr>
      <vt:lpstr>Edge classification</vt:lpstr>
      <vt:lpstr>Edge Classification</vt:lpstr>
      <vt:lpstr>Edge Classification</vt:lpstr>
      <vt:lpstr>Edge Classification</vt:lpstr>
      <vt:lpstr>Levelset</vt:lpstr>
      <vt:lpstr>Levelset without Silhouette Edges</vt:lpstr>
      <vt:lpstr>Levelset with Silhouette Edges</vt:lpstr>
      <vt:lpstr>Automatic mask transfer comparison</vt:lpstr>
      <vt:lpstr>Automatic mask transfer comparison</vt:lpstr>
      <vt:lpstr>Interaction</vt:lpstr>
      <vt:lpstr>Automatic mask transfer comparison</vt:lpstr>
      <vt:lpstr>Automatic mask transfer comparison</vt:lpstr>
      <vt:lpstr>Real-time Interactive Session with JumpCut</vt:lpstr>
      <vt:lpstr>Observation</vt:lpstr>
      <vt:lpstr>Distant Transfer &amp; Interpolation Workflow</vt:lpstr>
      <vt:lpstr>Real-time Interactive Session with JumpCut (sped up 1.5x)</vt:lpstr>
      <vt:lpstr>PowerPoint 演示文稿</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JumpCut: Non-Successive Mask Transfer and Interpolation for Video Cutout</dc:title>
  <dc:creator/>
  <cp:lastModifiedBy>Administrator</cp:lastModifiedBy>
  <cp:revision>210</cp:revision>
  <dcterms:created xsi:type="dcterms:W3CDTF">2015-12-16T11:26:04Z</dcterms:created>
  <dcterms:modified xsi:type="dcterms:W3CDTF">2015-12-16T14:57:30Z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2052-10.1.0.5345</vt:lpwstr>
  </property>
</Properties>
</file>